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3" r:id="rId3"/>
    <p:sldId id="256" r:id="rId4"/>
    <p:sldId id="338" r:id="rId5"/>
    <p:sldId id="337" r:id="rId6"/>
    <p:sldId id="259" r:id="rId7"/>
    <p:sldId id="276" r:id="rId8"/>
    <p:sldId id="340" r:id="rId10"/>
    <p:sldId id="307" r:id="rId11"/>
    <p:sldId id="342" r:id="rId12"/>
    <p:sldId id="343" r:id="rId13"/>
    <p:sldId id="303" r:id="rId14"/>
    <p:sldId id="315" r:id="rId15"/>
    <p:sldId id="325" r:id="rId16"/>
    <p:sldId id="302" r:id="rId17"/>
    <p:sldId id="316" r:id="rId18"/>
    <p:sldId id="262" r:id="rId19"/>
    <p:sldId id="280" r:id="rId20"/>
    <p:sldId id="271"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9" autoAdjust="0"/>
    <p:restoredTop sz="86380" autoAdjust="0"/>
  </p:normalViewPr>
  <p:slideViewPr>
    <p:cSldViewPr snapToGrid="0" showGuides="1">
      <p:cViewPr varScale="1">
        <p:scale>
          <a:sx n="73" d="100"/>
          <a:sy n="73" d="100"/>
        </p:scale>
        <p:origin x="-498" y="-102"/>
      </p:cViewPr>
      <p:guideLst>
        <p:guide orient="horz" pos="2157"/>
        <p:guide pos="3840"/>
      </p:guideLst>
    </p:cSldViewPr>
  </p:slideViewPr>
  <p:outlineViewPr>
    <p:cViewPr>
      <p:scale>
        <a:sx n="33" d="100"/>
        <a:sy n="33" d="100"/>
      </p:scale>
      <p:origin x="240" y="4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291865-8AE2-4CCB-9AB2-82DCDB2D4A7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9FDC1-18CE-4550-8A43-B09CB40848E7}"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9FDC1-18CE-4550-8A43-B09CB40848E7}"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4C8F16A-4473-4C94-BFE0-2063A77AC66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endParaRPr lang="en-US" smtClean="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dirty="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14C8F16A-4473-4C94-BFE0-2063A77AC66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14C8F16A-4473-4C94-BFE0-2063A77AC663}" type="datetimeFigureOut">
              <a:rPr lang="en-GB"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7" name="Date Placeholder 4"/>
          <p:cNvSpPr>
            <a:spLocks noGrp="1"/>
          </p:cNvSpPr>
          <p:nvPr>
            <p:ph type="dt" sz="half" idx="10"/>
          </p:nvPr>
        </p:nvSpPr>
        <p:spPr/>
        <p:txBody>
          <a:bodyPr/>
          <a:lstStyle/>
          <a:p>
            <a:fld id="{14C8F16A-4473-4C94-BFE0-2063A77AC663}" type="datetimeFigureOut">
              <a:rPr lang="en-GB" smtClean="0"/>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4C8F16A-4473-4C94-BFE0-2063A77AC663}" type="datetimeFigureOut">
              <a:rPr lang="en-GB"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98A0C1-278A-480C-863C-9D75D0C1432B}"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4.png"/><Relationship Id="rId20" Type="http://schemas.openxmlformats.org/officeDocument/2006/relationships/image" Target="../media/image3.png"/><Relationship Id="rId2" Type="http://schemas.openxmlformats.org/officeDocument/2006/relationships/slideLayout" Target="../slideLayouts/slideLayout2.xml"/><Relationship Id="rId19" Type="http://schemas.openxmlformats.org/officeDocument/2006/relationships/image" Target="../media/image2.png"/><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0">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C8F16A-4473-4C94-BFE0-2063A77AC663}" type="datetimeFigureOut">
              <a:rPr lang="en-GB" smtClean="0"/>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498A0C1-278A-480C-863C-9D75D0C1432B}" type="slidenum">
              <a:rPr lang="en-GB" smtClean="0"/>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s://mapcarta.com/17002276"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hyperlink" Target="http://www.tropicalconservationcentr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www.mindat.org/feature-2341491.html" TargetMode="External"/><Relationship Id="rId1" Type="http://schemas.openxmlformats.org/officeDocument/2006/relationships/hyperlink" Target="https://places-in-the-world.com/nigeria/bonny-owuwukiri/70531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9325"/>
            <a:ext cx="6021977" cy="4982755"/>
          </a:xfrm>
        </p:spPr>
        <p:txBody>
          <a:bodyPr>
            <a:noAutofit/>
          </a:bodyPr>
          <a:lstStyle/>
          <a:p>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US" sz="8000" dirty="0" smtClean="0">
                <a:latin typeface="Cooper Black" panose="0208090404030B020404" pitchFamily="18" charset="0"/>
              </a:rPr>
            </a:br>
            <a:br>
              <a:rPr lang="en-GB" sz="5400" dirty="0" smtClean="0">
                <a:solidFill>
                  <a:srgbClr val="92D050"/>
                </a:solidFill>
                <a:latin typeface="Cooper Black" panose="0208090404030B020404" pitchFamily="18" charset="0"/>
              </a:rPr>
            </a:br>
            <a:endParaRPr lang="en-GB" sz="5400" dirty="0">
              <a:solidFill>
                <a:srgbClr val="92D050"/>
              </a:solidFill>
              <a:latin typeface="Cooper Black" panose="0208090404030B020404" pitchFamily="18" charset="0"/>
            </a:endParaRPr>
          </a:p>
        </p:txBody>
      </p:sp>
      <p:sp>
        <p:nvSpPr>
          <p:cNvPr id="4" name="Rectangle 3"/>
          <p:cNvSpPr/>
          <p:nvPr/>
        </p:nvSpPr>
        <p:spPr>
          <a:xfrm>
            <a:off x="0" y="509450"/>
            <a:ext cx="6096000" cy="6308725"/>
          </a:xfrm>
          <a:prstGeom prst="rect">
            <a:avLst/>
          </a:prstGeom>
        </p:spPr>
        <p:txBody>
          <a:bodyPr wrap="square">
            <a:spAutoFit/>
          </a:bodyPr>
          <a:lstStyle/>
          <a:p>
            <a:r>
              <a:rPr lang="en-US" dirty="0" smtClean="0">
                <a:solidFill>
                  <a:srgbClr val="92D050"/>
                </a:solidFill>
                <a:latin typeface="Cooper Black" panose="0208090404030B020404" pitchFamily="18" charset="0"/>
              </a:rPr>
              <a:t>NIGER DELTA MANGROVE  RESTORATION PROJECT </a:t>
            </a:r>
            <a:endParaRPr lang="en-US" dirty="0" smtClean="0">
              <a:solidFill>
                <a:srgbClr val="92D050"/>
              </a:solidFill>
              <a:latin typeface="Cooper Black" panose="0208090404030B020404" pitchFamily="18" charset="0"/>
            </a:endParaRPr>
          </a:p>
          <a:p>
            <a:r>
              <a:rPr lang="en-US" dirty="0" smtClean="0">
                <a:solidFill>
                  <a:srgbClr val="92D050"/>
                </a:solidFill>
                <a:latin typeface="Cooper Black" panose="0208090404030B020404" pitchFamily="18" charset="0"/>
              </a:rPr>
              <a:t>(OVERVIEW)</a:t>
            </a:r>
            <a:endParaRPr lang="en-US" dirty="0" smtClean="0">
              <a:solidFill>
                <a:srgbClr val="92D050"/>
              </a:solidFill>
              <a:latin typeface="Cooper Black" panose="0208090404030B020404" pitchFamily="18" charset="0"/>
            </a:endParaRPr>
          </a:p>
          <a:p>
            <a:endParaRPr lang="en-US" dirty="0" smtClean="0">
              <a:solidFill>
                <a:srgbClr val="92D050"/>
              </a:solidFill>
              <a:latin typeface="Cooper Black" panose="0208090404030B020404" pitchFamily="18" charset="0"/>
            </a:endParaRPr>
          </a:p>
          <a:p>
            <a:br>
              <a:rPr lang="en-US" dirty="0" smtClean="0">
                <a:solidFill>
                  <a:srgbClr val="92D050"/>
                </a:solidFill>
                <a:latin typeface="Cooper Black" panose="0208090404030B020404" pitchFamily="18" charset="0"/>
              </a:rPr>
            </a:br>
            <a:br>
              <a:rPr lang="en-US" dirty="0" smtClean="0">
                <a:solidFill>
                  <a:srgbClr val="92D050"/>
                </a:solidFill>
                <a:latin typeface="Cooper Black" panose="0208090404030B020404" pitchFamily="18" charset="0"/>
              </a:rPr>
            </a:br>
            <a:r>
              <a:rPr lang="en-US" dirty="0" smtClean="0">
                <a:solidFill>
                  <a:srgbClr val="92D050"/>
                </a:solidFill>
                <a:latin typeface="Cooper Black" panose="0208090404030B020404" pitchFamily="18" charset="0"/>
              </a:rPr>
              <a:t>FACILITATED BY</a:t>
            </a:r>
            <a:endParaRPr lang="en-US" dirty="0" smtClean="0">
              <a:solidFill>
                <a:srgbClr val="92D050"/>
              </a:solidFill>
              <a:latin typeface="Cooper Black" panose="0208090404030B020404" pitchFamily="18" charset="0"/>
            </a:endParaRPr>
          </a:p>
          <a:p>
            <a:endParaRPr lang="en-US" dirty="0" smtClean="0">
              <a:solidFill>
                <a:srgbClr val="92D050"/>
              </a:solidFill>
              <a:latin typeface="Cooper Black" panose="0208090404030B020404" pitchFamily="18" charset="0"/>
            </a:endParaRPr>
          </a:p>
          <a:p>
            <a:br>
              <a:rPr lang="en-US" dirty="0" smtClean="0">
                <a:solidFill>
                  <a:srgbClr val="92D050"/>
                </a:solidFill>
                <a:latin typeface="Cooper Black" panose="0208090404030B020404" pitchFamily="18" charset="0"/>
              </a:rPr>
            </a:br>
            <a:r>
              <a:rPr lang="en-US" dirty="0" smtClean="0">
                <a:solidFill>
                  <a:srgbClr val="92D050"/>
                </a:solidFill>
                <a:latin typeface="Cooper Black" panose="0208090404030B020404" pitchFamily="18" charset="0"/>
              </a:rPr>
              <a:t>TROPICAL RESEARCH AND </a:t>
            </a:r>
            <a:endParaRPr lang="en-US" dirty="0" smtClean="0">
              <a:solidFill>
                <a:srgbClr val="92D050"/>
              </a:solidFill>
              <a:latin typeface="Cooper Black" panose="0208090404030B020404" pitchFamily="18" charset="0"/>
            </a:endParaRPr>
          </a:p>
          <a:p>
            <a:r>
              <a:rPr lang="en-US" dirty="0" smtClean="0">
                <a:solidFill>
                  <a:srgbClr val="92D050"/>
                </a:solidFill>
                <a:latin typeface="Cooper Black" panose="0208090404030B020404" pitchFamily="18" charset="0"/>
              </a:rPr>
              <a:t>CONSERVATION CENTRE,TRCC,</a:t>
            </a:r>
            <a:endParaRPr lang="en-US" dirty="0" smtClean="0">
              <a:solidFill>
                <a:srgbClr val="92D050"/>
              </a:solidFill>
              <a:latin typeface="Cooper Black" panose="0208090404030B020404" pitchFamily="18" charset="0"/>
            </a:endParaRPr>
          </a:p>
          <a:p>
            <a:r>
              <a:rPr lang="en-US" dirty="0" smtClean="0">
                <a:solidFill>
                  <a:srgbClr val="92D050"/>
                </a:solidFill>
                <a:latin typeface="Cooper Black" panose="0208090404030B020404" pitchFamily="18" charset="0"/>
              </a:rPr>
              <a:t>NIGERIA,NIGERIA</a:t>
            </a:r>
            <a:endParaRPr lang="en-US" dirty="0" smtClean="0">
              <a:solidFill>
                <a:srgbClr val="92D050"/>
              </a:solidFill>
              <a:latin typeface="Cooper Black" panose="0208090404030B020404" pitchFamily="18" charset="0"/>
            </a:endParaRPr>
          </a:p>
          <a:p>
            <a:endParaRPr lang="en-US" dirty="0"/>
          </a:p>
          <a:p>
            <a:r>
              <a:rPr lang="en-US" dirty="0"/>
              <a:t>&amp;</a:t>
            </a:r>
            <a:endParaRPr lang="en-US" dirty="0"/>
          </a:p>
          <a:p>
            <a:r>
              <a:rPr lang="en-US" sz="2400" dirty="0" smtClean="0">
                <a:solidFill>
                  <a:srgbClr val="92D050"/>
                </a:solidFill>
                <a:latin typeface="Cooper Black" panose="0208090404030B020404" pitchFamily="18" charset="0"/>
                <a:sym typeface="+mn-ea"/>
              </a:rPr>
              <a:t>FasterCapital,Dubai</a:t>
            </a:r>
            <a:endParaRPr lang="en-US" sz="2400" dirty="0"/>
          </a:p>
          <a:p>
            <a:endParaRPr lang="en-US" dirty="0"/>
          </a:p>
          <a:p>
            <a:r>
              <a:rPr lang="en-US" dirty="0">
                <a:highlight>
                  <a:srgbClr val="008080"/>
                </a:highlight>
              </a:rPr>
              <a:t>Target:  10 MILLION MANGROVE  TREES </a:t>
            </a:r>
            <a:endParaRPr lang="en-US" dirty="0">
              <a:highlight>
                <a:srgbClr val="008080"/>
              </a:highlight>
            </a:endParaRPr>
          </a:p>
          <a:p>
            <a:endParaRPr lang="en-US" dirty="0">
              <a:highlight>
                <a:srgbClr val="008000"/>
              </a:highlight>
            </a:endParaRPr>
          </a:p>
          <a:p>
            <a:r>
              <a:rPr lang="en-US" dirty="0">
                <a:highlight>
                  <a:srgbClr val="008000"/>
                </a:highlight>
              </a:rPr>
              <a:t>PROJECT  AREA:NIGER DELTA REGION,NIGERIA</a:t>
            </a:r>
            <a:endParaRPr lang="en-US" dirty="0">
              <a:highlight>
                <a:srgbClr val="008000"/>
              </a:highlight>
            </a:endParaRPr>
          </a:p>
          <a:p>
            <a:endParaRPr lang="en-US" dirty="0">
              <a:highlight>
                <a:srgbClr val="008080"/>
              </a:highlight>
            </a:endParaRPr>
          </a:p>
          <a:p>
            <a:r>
              <a:rPr lang="en-US" dirty="0">
                <a:highlight>
                  <a:srgbClr val="008080"/>
                </a:highlight>
              </a:rPr>
              <a:t>       </a:t>
            </a:r>
            <a:endParaRPr lang="en-US" dirty="0">
              <a:highlight>
                <a:srgbClr val="008080"/>
              </a:highlight>
            </a:endParaRPr>
          </a:p>
          <a:p>
            <a:endParaRPr lang="en-US" sz="2000" dirty="0">
              <a:highlight>
                <a:srgbClr val="008080"/>
              </a:highlight>
            </a:endParaRPr>
          </a:p>
        </p:txBody>
      </p:sp>
      <p:pic>
        <p:nvPicPr>
          <p:cNvPr id="5" name="Picture 4" descr="IMG_20201119_111944.jpg"/>
          <p:cNvPicPr>
            <a:picLocks noChangeAspect="1"/>
          </p:cNvPicPr>
          <p:nvPr/>
        </p:nvPicPr>
        <p:blipFill>
          <a:blip r:embed="rId1" cstate="print"/>
          <a:stretch>
            <a:fillRect/>
          </a:stretch>
        </p:blipFill>
        <p:spPr>
          <a:xfrm>
            <a:off x="5186045" y="573405"/>
            <a:ext cx="4114800" cy="4156710"/>
          </a:xfrm>
          <a:prstGeom prst="rect">
            <a:avLst/>
          </a:prstGeom>
        </p:spPr>
      </p:pic>
      <p:sp>
        <p:nvSpPr>
          <p:cNvPr id="8" name="Text Box 7"/>
          <p:cNvSpPr txBox="1"/>
          <p:nvPr/>
        </p:nvSpPr>
        <p:spPr>
          <a:xfrm>
            <a:off x="5508625" y="5880735"/>
            <a:ext cx="309880" cy="368300"/>
          </a:xfrm>
          <a:prstGeom prst="rect">
            <a:avLst/>
          </a:prstGeom>
          <a:noFill/>
        </p:spPr>
        <p:txBody>
          <a:bodyPr wrap="none" rtlCol="0">
            <a:spAutoFit/>
          </a:bodyPr>
          <a:p>
            <a:endParaRPr lang="en-US"/>
          </a:p>
        </p:txBody>
      </p:sp>
      <p:pic>
        <p:nvPicPr>
          <p:cNvPr id="3" name="Picture 2" descr="Faster capital logo"/>
          <p:cNvPicPr>
            <a:picLocks noChangeAspect="1"/>
          </p:cNvPicPr>
          <p:nvPr/>
        </p:nvPicPr>
        <p:blipFill>
          <a:blip r:embed="rId2"/>
          <a:stretch>
            <a:fillRect/>
          </a:stretch>
        </p:blipFill>
        <p:spPr>
          <a:xfrm>
            <a:off x="7338695" y="4839335"/>
            <a:ext cx="1962785" cy="1753870"/>
          </a:xfrm>
          <a:prstGeom prst="rect">
            <a:avLst/>
          </a:prstGeom>
        </p:spPr>
      </p:pic>
      <p:pic>
        <p:nvPicPr>
          <p:cNvPr id="6" name="Picture 5" descr="LOGO TRCC"/>
          <p:cNvPicPr>
            <a:picLocks noChangeAspect="1"/>
          </p:cNvPicPr>
          <p:nvPr/>
        </p:nvPicPr>
        <p:blipFill>
          <a:blip r:embed="rId3"/>
          <a:stretch>
            <a:fillRect/>
          </a:stretch>
        </p:blipFill>
        <p:spPr>
          <a:xfrm>
            <a:off x="5186045" y="4839335"/>
            <a:ext cx="1989455" cy="18300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33680" y="920750"/>
            <a:ext cx="10615930" cy="4711700"/>
          </a:xfrm>
          <a:prstGeom prst="rect">
            <a:avLst/>
          </a:prstGeom>
        </p:spPr>
        <p:txBody>
          <a:bodyPr wrap="square">
            <a:noAutofit/>
          </a:bodyPr>
          <a:p>
            <a:pPr marL="0" indent="0" defTabSz="266700">
              <a:spcBef>
                <a:spcPct val="0"/>
              </a:spcBef>
              <a:spcAft>
                <a:spcPct val="0"/>
              </a:spcAft>
            </a:pPr>
            <a:r>
              <a:rPr sz="1600">
                <a:solidFill>
                  <a:srgbClr val="000000"/>
                </a:solidFill>
                <a:latin typeface="Calibri" panose="020F0502020204030204"/>
                <a:ea typeface="Arial" panose="020B0604020202020204"/>
              </a:rPr>
              <a:t>( C) Ondo state: </a:t>
            </a:r>
            <a:endParaRPr sz="1600">
              <a:solidFill>
                <a:srgbClr val="000000"/>
              </a:solidFill>
              <a:latin typeface="Calibri" panose="020F0502020204030204"/>
              <a:ea typeface="Arial" panose="020B0604020202020204"/>
            </a:endParaRPr>
          </a:p>
          <a:p>
            <a:pPr marL="0" indent="76200" defTabSz="266700">
              <a:spcBef>
                <a:spcPct val="0"/>
              </a:spcBef>
              <a:spcAft>
                <a:spcPct val="0"/>
              </a:spcAft>
              <a:buFont typeface="Times New Roman" panose="02020603050405020304"/>
              <a:buAutoNum type="arabicParenBoth"/>
            </a:pPr>
            <a:r>
              <a:rPr sz="1600">
                <a:solidFill>
                  <a:srgbClr val="000000"/>
                </a:solidFill>
                <a:latin typeface="Calibri" panose="020F0502020204030204"/>
                <a:ea typeface="Arial" panose="020B0604020202020204"/>
              </a:rPr>
              <a:t>    Obinehin-</a:t>
            </a:r>
            <a:endParaRPr sz="1600">
              <a:solidFill>
                <a:srgbClr val="000000"/>
              </a:solidFill>
              <a:latin typeface="Calibri" panose="020F0502020204030204"/>
              <a:ea typeface="Arial" panose="020B0604020202020204"/>
            </a:endParaRPr>
          </a:p>
          <a:p>
            <a:pPr marL="0" indent="0" defTabSz="266700">
              <a:spcBef>
                <a:spcPct val="0"/>
              </a:spcBef>
              <a:spcAft>
                <a:spcPct val="0"/>
              </a:spcAft>
            </a:pPr>
            <a:r>
              <a:rPr sz="1600">
                <a:solidFill>
                  <a:srgbClr val="000000"/>
                </a:solidFill>
                <a:latin typeface="Calibri" panose="020F0502020204030204"/>
                <a:ea typeface="Arial" panose="020B0604020202020204"/>
              </a:rPr>
              <a:t>:https://www.google.com/maps/place/Obinehin+Market,/@6.3151879,4.5519977,694m/data=!3m2!1e3!4b1!4m6!3m5!1s0x103f2defd8e5d69f:0x810108abb38b7598!8m2!3d6.</a:t>
            </a:r>
            <a:endParaRPr sz="1600">
              <a:solidFill>
                <a:srgbClr val="000000"/>
              </a:solidFill>
              <a:latin typeface="Calibri" panose="020F0502020204030204"/>
              <a:ea typeface="Arial" panose="020B0604020202020204"/>
            </a:endParaRPr>
          </a:p>
          <a:p>
            <a:pPr marL="0" indent="0" defTabSz="266700">
              <a:spcBef>
                <a:spcPct val="0"/>
              </a:spcBef>
              <a:spcAft>
                <a:spcPct val="0"/>
              </a:spcAft>
            </a:pPr>
            <a:r>
              <a:rPr sz="1600">
                <a:solidFill>
                  <a:srgbClr val="000000"/>
                </a:solidFill>
                <a:latin typeface="Calibri" panose="020F0502020204030204"/>
                <a:ea typeface="Arial" panose="020B0604020202020204"/>
              </a:rPr>
              <a:t> </a:t>
            </a:r>
            <a:endParaRPr sz="1600">
              <a:solidFill>
                <a:srgbClr val="000000"/>
              </a:solidFill>
              <a:latin typeface="Calibri" panose="020F0502020204030204"/>
              <a:ea typeface="Arial" panose="020B0604020202020204"/>
            </a:endParaRPr>
          </a:p>
          <a:p>
            <a:pPr marL="0" indent="76200" defTabSz="266700">
              <a:spcBef>
                <a:spcPct val="0"/>
              </a:spcBef>
              <a:spcAft>
                <a:spcPct val="0"/>
              </a:spcAft>
              <a:buFont typeface="Times New Roman" panose="02020603050405020304"/>
              <a:buAutoNum type="arabicParenBoth" startAt="2"/>
              <a:tabLst>
                <a:tab pos="198120" algn="l"/>
              </a:tabLst>
            </a:pPr>
            <a:r>
              <a:rPr sz="1600">
                <a:solidFill>
                  <a:srgbClr val="000000"/>
                </a:solidFill>
                <a:latin typeface="Calibri" panose="020F0502020204030204"/>
                <a:ea typeface="Arial" panose="020B0604020202020204"/>
              </a:rPr>
              <a:t>Awoye-Ilaje:https://www.mindat.org/feature-2348736.html</a:t>
            </a:r>
            <a:endParaRPr sz="1600">
              <a:solidFill>
                <a:srgbClr val="000000"/>
              </a:solidFill>
              <a:latin typeface="Calibri" panose="020F0502020204030204"/>
              <a:ea typeface="Arial" panose="020B0604020202020204"/>
            </a:endParaRPr>
          </a:p>
          <a:p>
            <a:pPr marL="0" indent="0" defTabSz="266700">
              <a:spcBef>
                <a:spcPct val="0"/>
              </a:spcBef>
              <a:spcAft>
                <a:spcPct val="0"/>
              </a:spcAft>
            </a:pPr>
            <a:r>
              <a:rPr sz="1600">
                <a:solidFill>
                  <a:srgbClr val="000000"/>
                </a:solidFill>
                <a:latin typeface="Calibri" panose="020F0502020204030204"/>
                <a:ea typeface="Arial" panose="020B0604020202020204"/>
              </a:rPr>
              <a:t>            https://en.wikipedia.org/wiki/Ilaje</a:t>
            </a:r>
            <a:endParaRPr sz="1600">
              <a:solidFill>
                <a:srgbClr val="000000"/>
              </a:solidFill>
              <a:latin typeface="Calibri" panose="020F0502020204030204"/>
              <a:ea typeface="Arial" panose="020B0604020202020204"/>
            </a:endParaRPr>
          </a:p>
          <a:p>
            <a:pPr marL="0" indent="76200" defTabSz="266700">
              <a:spcBef>
                <a:spcPct val="0"/>
              </a:spcBef>
              <a:spcAft>
                <a:spcPct val="0"/>
              </a:spcAft>
              <a:buFont typeface="Times New Roman" panose="02020603050405020304"/>
              <a:buAutoNum type="arabicParenBoth" startAt="2"/>
              <a:tabLst>
                <a:tab pos="198120" algn="l"/>
              </a:tabLst>
            </a:pPr>
            <a:r>
              <a:rPr sz="1600">
                <a:solidFill>
                  <a:srgbClr val="000000"/>
                </a:solidFill>
                <a:latin typeface="Calibri" panose="020F0502020204030204"/>
                <a:ea typeface="Arial" panose="020B0604020202020204"/>
              </a:rPr>
              <a:t>Obenla-Ilaje:https://www.mindat.org/feature-2328299.html</a:t>
            </a:r>
            <a:endParaRPr sz="1600">
              <a:solidFill>
                <a:srgbClr val="000000"/>
              </a:solidFill>
              <a:latin typeface="Calibri" panose="020F0502020204030204"/>
              <a:ea typeface="Arial" panose="020B0604020202020204"/>
            </a:endParaRPr>
          </a:p>
          <a:p>
            <a:pPr marL="0" indent="533400" defTabSz="266700">
              <a:spcAft>
                <a:spcPct val="0"/>
              </a:spcAft>
            </a:pPr>
            <a:r>
              <a:rPr sz="1600" u="sng">
                <a:solidFill>
                  <a:srgbClr val="0000FF"/>
                </a:solidFill>
                <a:latin typeface="Calibri" panose="020F0502020204030204"/>
                <a:ea typeface="Arial" panose="020B0604020202020204"/>
                <a:hlinkClick r:id="rId1"/>
              </a:rPr>
              <a:t>https://mapcarta.com/17002276</a:t>
            </a:r>
            <a:endParaRPr sz="1600" u="sng">
              <a:solidFill>
                <a:srgbClr val="0000FF"/>
              </a:solidFill>
              <a:latin typeface="Calibri" panose="020F0502020204030204"/>
              <a:ea typeface="Arial" panose="020B0604020202020204"/>
              <a:hlinkClick r:id="rId1"/>
            </a:endParaRPr>
          </a:p>
          <a:p>
            <a:pPr marL="0" indent="533400" defTabSz="266700">
              <a:spcBef>
                <a:spcPct val="0"/>
              </a:spcBef>
              <a:spcAft>
                <a:spcPct val="0"/>
              </a:spcAft>
            </a:pPr>
            <a:r>
              <a:rPr sz="1600">
                <a:solidFill>
                  <a:srgbClr val="000000"/>
                </a:solidFill>
                <a:latin typeface="Calibri" panose="020F0502020204030204"/>
                <a:ea typeface="Arial" panose="020B0604020202020204"/>
              </a:rPr>
              <a:t> </a:t>
            </a:r>
            <a:endParaRPr sz="1600">
              <a:solidFill>
                <a:srgbClr val="000000"/>
              </a:solidFill>
              <a:latin typeface="Calibri" panose="020F0502020204030204"/>
              <a:ea typeface="Arial" panose="020B0604020202020204"/>
            </a:endParaRPr>
          </a:p>
          <a:p>
            <a:pPr marL="0" indent="0" defTabSz="266700">
              <a:spcBef>
                <a:spcPct val="0"/>
              </a:spcBef>
              <a:spcAft>
                <a:spcPct val="0"/>
              </a:spcAft>
            </a:pPr>
            <a:r>
              <a:rPr sz="1600">
                <a:solidFill>
                  <a:srgbClr val="000000"/>
                </a:solidFill>
                <a:latin typeface="Calibri" panose="020F0502020204030204"/>
                <a:ea typeface="Arial" panose="020B0604020202020204"/>
              </a:rPr>
              <a:t>( D) Delta state:</a:t>
            </a:r>
            <a:endParaRPr sz="1600">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rabicParenBoth"/>
            </a:pPr>
            <a:r>
              <a:rPr sz="1600">
                <a:solidFill>
                  <a:srgbClr val="000000"/>
                </a:solidFill>
                <a:latin typeface="Calibri" panose="020F0502020204030204"/>
                <a:ea typeface="Arial" panose="020B0604020202020204"/>
              </a:rPr>
              <a:t>Omadino- Warri south:https://en.wikipedia.org/wiki/Omadino_Community;</a:t>
            </a:r>
            <a:endParaRPr sz="1600">
              <a:solidFill>
                <a:srgbClr val="000000"/>
              </a:solidFill>
              <a:latin typeface="Calibri" panose="020F0502020204030204"/>
              <a:ea typeface="Arial" panose="020B0604020202020204"/>
            </a:endParaRPr>
          </a:p>
          <a:p>
            <a:pPr marL="0" indent="228600" defTabSz="266700">
              <a:spcBef>
                <a:spcPct val="0"/>
              </a:spcBef>
              <a:spcAft>
                <a:spcPct val="0"/>
              </a:spcAft>
            </a:pPr>
            <a:r>
              <a:rPr sz="1600">
                <a:solidFill>
                  <a:srgbClr val="000000"/>
                </a:solidFill>
                <a:latin typeface="Calibri" panose="020F0502020204030204"/>
                <a:ea typeface="Arial" panose="020B0604020202020204"/>
              </a:rPr>
              <a:t>https://warrikingdom.org/omadino-community-in-brief/</a:t>
            </a:r>
            <a:endParaRPr sz="1600">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rabicParenBoth"/>
            </a:pPr>
            <a:r>
              <a:rPr sz="1600">
                <a:solidFill>
                  <a:srgbClr val="000000"/>
                </a:solidFill>
                <a:latin typeface="Calibri" panose="020F0502020204030204"/>
                <a:ea typeface="Arial" panose="020B0604020202020204"/>
              </a:rPr>
              <a:t>Tsekeluwu-Warri North:https://www.tageo.com/index-e-ni-v-00-d-m2818190.htm</a:t>
            </a:r>
            <a:endParaRPr sz="1600">
              <a:solidFill>
                <a:srgbClr val="000000"/>
              </a:solidFill>
              <a:latin typeface="Calibri" panose="020F0502020204030204"/>
              <a:ea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grove propagule.jpg"/>
          <p:cNvPicPr>
            <a:picLocks noChangeAspect="1"/>
          </p:cNvPicPr>
          <p:nvPr/>
        </p:nvPicPr>
        <p:blipFill>
          <a:blip r:embed="rId1" cstate="print"/>
          <a:stretch>
            <a:fillRect/>
          </a:stretch>
        </p:blipFill>
        <p:spPr>
          <a:xfrm>
            <a:off x="3188244" y="2283878"/>
            <a:ext cx="4794069" cy="2963398"/>
          </a:xfrm>
          <a:prstGeom prst="rect">
            <a:avLst/>
          </a:prstGeom>
        </p:spPr>
      </p:pic>
      <p:sp>
        <p:nvSpPr>
          <p:cNvPr id="5" name="Rectangle 4"/>
          <p:cNvSpPr/>
          <p:nvPr/>
        </p:nvSpPr>
        <p:spPr>
          <a:xfrm>
            <a:off x="1117872" y="438785"/>
            <a:ext cx="8307977" cy="2030095"/>
          </a:xfrm>
          <a:prstGeom prst="rect">
            <a:avLst/>
          </a:prstGeom>
        </p:spPr>
        <p:txBody>
          <a:bodyPr wrap="square">
            <a:spAutoFit/>
          </a:bodyPr>
          <a:lstStyle/>
          <a:p>
            <a:pPr algn="just"/>
            <a:r>
              <a:rPr lang="en-US" dirty="0" smtClean="0">
                <a:sym typeface="+mn-ea"/>
              </a:rPr>
              <a:t>Approaches/Aactivities:</a:t>
            </a:r>
            <a:endParaRPr lang="en-US" dirty="0" smtClean="0"/>
          </a:p>
          <a:p>
            <a:pPr algn="just"/>
            <a:r>
              <a:rPr lang="en-US" dirty="0" smtClean="0">
                <a:solidFill>
                  <a:schemeClr val="bg2">
                    <a:lumMod val="60000"/>
                    <a:lumOff val="40000"/>
                  </a:schemeClr>
                </a:solidFill>
                <a:sym typeface="+mn-ea"/>
              </a:rPr>
              <a:t>Awareness creation:  </a:t>
            </a:r>
            <a:endParaRPr lang="en-US" dirty="0" smtClean="0">
              <a:solidFill>
                <a:schemeClr val="bg2">
                  <a:lumMod val="60000"/>
                  <a:lumOff val="40000"/>
                </a:schemeClr>
              </a:solidFill>
            </a:endParaRPr>
          </a:p>
          <a:p>
            <a:pPr algn="just"/>
            <a:r>
              <a:rPr lang="en-US" dirty="0" smtClean="0">
                <a:sym typeface="+mn-ea"/>
              </a:rPr>
              <a:t>Participatory  planting  and maintaining of the mangroves (engaging the locals,local forestry departments)</a:t>
            </a:r>
            <a:endParaRPr lang="en-US" dirty="0" smtClean="0"/>
          </a:p>
          <a:p>
            <a:pPr algn="just"/>
            <a:r>
              <a:rPr lang="en-US" dirty="0" smtClean="0"/>
              <a:t>-</a:t>
            </a:r>
            <a:r>
              <a:rPr lang="en-US" dirty="0" smtClean="0">
                <a:solidFill>
                  <a:schemeClr val="bg2">
                    <a:lumMod val="60000"/>
                    <a:lumOff val="40000"/>
                  </a:schemeClr>
                </a:solidFill>
              </a:rPr>
              <a:t>Identification   of mangrove communities.planting  sites</a:t>
            </a:r>
            <a:r>
              <a:rPr lang="en-US" dirty="0" smtClean="0"/>
              <a:t>: </a:t>
            </a:r>
            <a:endParaRPr lang="en-US" dirty="0" smtClean="0"/>
          </a:p>
          <a:p>
            <a:pPr algn="just"/>
            <a:r>
              <a:rPr lang="en-US" dirty="0" smtClean="0"/>
              <a:t>Along with the locals, planting spots were identified and marked out for planting </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864" y="670951"/>
            <a:ext cx="9856799" cy="368300"/>
          </a:xfrm>
          <a:prstGeom prst="rect">
            <a:avLst/>
          </a:prstGeom>
        </p:spPr>
        <p:txBody>
          <a:bodyPr wrap="square">
            <a:spAutoFit/>
          </a:bodyPr>
          <a:lstStyle/>
          <a:p>
            <a:r>
              <a:rPr lang="en-US" dirty="0" smtClean="0">
                <a:solidFill>
                  <a:schemeClr val="bg2">
                    <a:lumMod val="60000"/>
                    <a:lumOff val="40000"/>
                  </a:schemeClr>
                </a:solidFill>
              </a:rPr>
              <a:t>Seeds collection and  nursery establishment:</a:t>
            </a:r>
            <a:endParaRPr lang="en-US" dirty="0"/>
          </a:p>
        </p:txBody>
      </p:sp>
      <p:pic>
        <p:nvPicPr>
          <p:cNvPr id="4" name="Picture 3" descr="C:\Users\USER\AppData\Local\Microsoft\Windows\Temporary Internet Files\Content.Word\IMG_20100103_024019.jpg"/>
          <p:cNvPicPr/>
          <p:nvPr/>
        </p:nvPicPr>
        <p:blipFill>
          <a:blip r:embed="rId1" cstate="print"/>
          <a:srcRect/>
          <a:stretch>
            <a:fillRect/>
          </a:stretch>
        </p:blipFill>
        <p:spPr bwMode="auto">
          <a:xfrm>
            <a:off x="1547042" y="1608183"/>
            <a:ext cx="4532811" cy="2834640"/>
          </a:xfrm>
          <a:prstGeom prst="rect">
            <a:avLst/>
          </a:prstGeom>
          <a:noFill/>
          <a:ln w="9525">
            <a:noFill/>
            <a:miter lim="800000"/>
            <a:headEnd/>
            <a:tailEnd/>
          </a:ln>
        </p:spPr>
      </p:pic>
      <p:pic>
        <p:nvPicPr>
          <p:cNvPr id="8" name="Picture 7" descr="Mangrove  planting photo resized"/>
          <p:cNvPicPr>
            <a:picLocks noChangeAspect="1"/>
          </p:cNvPicPr>
          <p:nvPr/>
        </p:nvPicPr>
        <p:blipFill>
          <a:blip r:embed="rId2"/>
          <a:stretch>
            <a:fillRect/>
          </a:stretch>
        </p:blipFill>
        <p:spPr>
          <a:xfrm>
            <a:off x="6430010" y="1709420"/>
            <a:ext cx="4429125" cy="28917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Microsoft\Windows\Temporary Internet Files\Content.Word\IMG_20100103_022850.jpg"/>
          <p:cNvPicPr/>
          <p:nvPr/>
        </p:nvPicPr>
        <p:blipFill>
          <a:blip r:embed="rId1" cstate="print"/>
          <a:srcRect/>
          <a:stretch>
            <a:fillRect/>
          </a:stretch>
        </p:blipFill>
        <p:spPr bwMode="auto">
          <a:xfrm>
            <a:off x="5930537" y="1463040"/>
            <a:ext cx="3644537" cy="1972491"/>
          </a:xfrm>
          <a:prstGeom prst="rect">
            <a:avLst/>
          </a:prstGeom>
          <a:noFill/>
          <a:ln w="9525">
            <a:noFill/>
            <a:miter lim="800000"/>
            <a:headEnd/>
            <a:tailEnd/>
          </a:ln>
        </p:spPr>
      </p:pic>
      <p:pic>
        <p:nvPicPr>
          <p:cNvPr id="6" name="Picture 5" descr="C:\Users\USER\AppData\Local\Microsoft\Windows\Temporary Internet Files\Content.Word\IMG_20100103_030357.jpg"/>
          <p:cNvPicPr/>
          <p:nvPr/>
        </p:nvPicPr>
        <p:blipFill>
          <a:blip r:embed="rId2" cstate="print"/>
          <a:srcRect/>
          <a:stretch>
            <a:fillRect/>
          </a:stretch>
        </p:blipFill>
        <p:spPr bwMode="auto">
          <a:xfrm>
            <a:off x="1580607" y="4454434"/>
            <a:ext cx="3043646" cy="1750422"/>
          </a:xfrm>
          <a:prstGeom prst="rect">
            <a:avLst/>
          </a:prstGeom>
          <a:noFill/>
          <a:ln w="9525">
            <a:noFill/>
            <a:miter lim="800000"/>
            <a:headEnd/>
            <a:tailEnd/>
          </a:ln>
        </p:spPr>
      </p:pic>
      <p:pic>
        <p:nvPicPr>
          <p:cNvPr id="7" name="Picture 6" descr="C:\Users\USER\Videos\Mangrove planting\TRCC_ Mangrove planting photo 2.jpg"/>
          <p:cNvPicPr/>
          <p:nvPr/>
        </p:nvPicPr>
        <p:blipFill>
          <a:blip r:embed="rId3" cstate="print"/>
          <a:srcRect/>
          <a:stretch>
            <a:fillRect/>
          </a:stretch>
        </p:blipFill>
        <p:spPr bwMode="auto">
          <a:xfrm>
            <a:off x="5956665" y="4297680"/>
            <a:ext cx="3905794" cy="1920240"/>
          </a:xfrm>
          <a:prstGeom prst="rect">
            <a:avLst/>
          </a:prstGeom>
          <a:noFill/>
          <a:ln w="9525">
            <a:noFill/>
            <a:miter lim="800000"/>
            <a:headEnd/>
            <a:tailEnd/>
          </a:ln>
        </p:spPr>
      </p:pic>
      <p:pic>
        <p:nvPicPr>
          <p:cNvPr id="9" name="Picture 8" descr="C:\Users\USER\AppData\Local\Microsoft\Windows\Temporary Internet Files\Content.Word\IMG_20100103_022521.jpg"/>
          <p:cNvPicPr/>
          <p:nvPr/>
        </p:nvPicPr>
        <p:blipFill>
          <a:blip r:embed="rId4" cstate="print"/>
          <a:srcRect/>
          <a:stretch>
            <a:fillRect/>
          </a:stretch>
        </p:blipFill>
        <p:spPr bwMode="auto">
          <a:xfrm>
            <a:off x="1423851" y="1619793"/>
            <a:ext cx="3174274" cy="1959429"/>
          </a:xfrm>
          <a:prstGeom prst="rect">
            <a:avLst/>
          </a:prstGeom>
          <a:noFill/>
          <a:ln w="9525">
            <a:noFill/>
            <a:miter lim="800000"/>
            <a:headEnd/>
            <a:tailEnd/>
          </a:ln>
        </p:spPr>
      </p:pic>
      <p:sp>
        <p:nvSpPr>
          <p:cNvPr id="2" name="Text Box 1"/>
          <p:cNvSpPr txBox="1"/>
          <p:nvPr/>
        </p:nvSpPr>
        <p:spPr>
          <a:xfrm>
            <a:off x="379730" y="518795"/>
            <a:ext cx="8720455" cy="645160"/>
          </a:xfrm>
          <a:prstGeom prst="rect">
            <a:avLst/>
          </a:prstGeom>
          <a:noFill/>
        </p:spPr>
        <p:txBody>
          <a:bodyPr wrap="square" rtlCol="0" anchor="t">
            <a:spAutoFit/>
          </a:bodyPr>
          <a:p>
            <a:pPr algn="just"/>
            <a:r>
              <a:rPr lang="en-US" dirty="0" smtClean="0">
                <a:solidFill>
                  <a:schemeClr val="bg2">
                    <a:lumMod val="60000"/>
                    <a:lumOff val="40000"/>
                  </a:schemeClr>
                </a:solidFill>
                <a:sym typeface="+mn-ea"/>
              </a:rPr>
              <a:t>Planting  of mangroves:Eitehr by direct seed planting or seeddlings  from nurseries</a:t>
            </a:r>
            <a:r>
              <a:rPr lang="en-US" dirty="0" smtClean="0">
                <a:sym typeface="+mn-ea"/>
              </a:rPr>
              <a:t>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76572" y="1502228"/>
            <a:ext cx="2793999" cy="3539783"/>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20685" y="1410790"/>
            <a:ext cx="3148149" cy="376210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1119_135413.jpg"/>
          <p:cNvPicPr>
            <a:picLocks noChangeAspect="1"/>
          </p:cNvPicPr>
          <p:nvPr/>
        </p:nvPicPr>
        <p:blipFill>
          <a:blip r:embed="rId1" cstate="print"/>
          <a:stretch>
            <a:fillRect/>
          </a:stretch>
        </p:blipFill>
        <p:spPr>
          <a:xfrm>
            <a:off x="2123985" y="1560562"/>
            <a:ext cx="5120639" cy="3094987"/>
          </a:xfrm>
          <a:prstGeom prst="rect">
            <a:avLst/>
          </a:prstGeom>
        </p:spPr>
      </p:pic>
      <p:sp>
        <p:nvSpPr>
          <p:cNvPr id="4" name="Rectangle 3"/>
          <p:cNvSpPr/>
          <p:nvPr/>
        </p:nvSpPr>
        <p:spPr>
          <a:xfrm>
            <a:off x="1012825" y="4714875"/>
            <a:ext cx="8955405" cy="1470025"/>
          </a:xfrm>
          <a:prstGeom prst="rect">
            <a:avLst/>
          </a:prstGeom>
        </p:spPr>
        <p:txBody>
          <a:bodyPr wrap="square">
            <a:spAutoFit/>
          </a:bodyPr>
          <a:lstStyle/>
          <a:p>
            <a:pPr>
              <a:lnSpc>
                <a:spcPct val="115000"/>
              </a:lnSpc>
              <a:spcAft>
                <a:spcPts val="0"/>
              </a:spcAft>
            </a:pPr>
            <a:r>
              <a:rPr lang="en-US" sz="2400" b="1" dirty="0" smtClean="0">
                <a:solidFill>
                  <a:schemeClr val="bg2">
                    <a:lumMod val="60000"/>
                    <a:lumOff val="40000"/>
                  </a:schemeClr>
                </a:solidFill>
                <a:ea typeface="Calibri" panose="020F0502020204030204" charset="0"/>
                <a:cs typeface="Times New Roman" panose="02020603050405020304" pitchFamily="18" charset="0"/>
              </a:rPr>
              <a:t>Project/ Tree Monitoring: </a:t>
            </a:r>
            <a:endParaRPr lang="en-US" sz="2400" b="1" dirty="0" smtClean="0">
              <a:solidFill>
                <a:schemeClr val="bg2">
                  <a:lumMod val="60000"/>
                  <a:lumOff val="40000"/>
                </a:schemeClr>
              </a:solidFill>
              <a:ea typeface="Calibri" panose="020F0502020204030204" charset="0"/>
              <a:cs typeface="Times New Roman" panose="02020603050405020304" pitchFamily="18" charset="0"/>
            </a:endParaRPr>
          </a:p>
          <a:p>
            <a:pPr>
              <a:lnSpc>
                <a:spcPct val="115000"/>
              </a:lnSpc>
              <a:spcAft>
                <a:spcPts val="0"/>
              </a:spcAft>
            </a:pPr>
            <a:r>
              <a:rPr lang="en-US" dirty="0" smtClean="0">
                <a:ea typeface="Calibri" panose="020F0502020204030204" charset="0"/>
                <a:cs typeface="Times New Roman" panose="02020603050405020304" pitchFamily="18" charset="0"/>
              </a:rPr>
              <a:t>Monitoring  involves  re-meetings, interviews with the locals and field checks of the trees to determine their condition, survival rate and replacement of death stands (if any),mapping of planted  areas. </a:t>
            </a:r>
            <a:endParaRPr lang="en-GB" dirty="0" smtClean="0">
              <a:ea typeface="Calibri" panose="020F050202020403020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45" y="520782"/>
            <a:ext cx="7257229" cy="6739255"/>
          </a:xfrm>
          <a:prstGeom prst="rect">
            <a:avLst/>
          </a:prstGeom>
          <a:noFill/>
        </p:spPr>
        <p:txBody>
          <a:bodyPr wrap="square" rtlCol="0">
            <a:spAutoFit/>
          </a:bodyPr>
          <a:lstStyle/>
          <a:p>
            <a:r>
              <a:rPr lang="en-US" sz="4000" b="1" dirty="0">
                <a:solidFill>
                  <a:schemeClr val="bg2">
                    <a:lumMod val="60000"/>
                    <a:lumOff val="40000"/>
                  </a:schemeClr>
                </a:solidFill>
              </a:rPr>
              <a:t>Project relevance</a:t>
            </a:r>
            <a:r>
              <a:rPr lang="en-US" sz="6000" b="1" dirty="0" smtClean="0">
                <a:solidFill>
                  <a:srgbClr val="FFFF00"/>
                </a:solidFill>
              </a:rPr>
              <a:t>:</a:t>
            </a:r>
            <a:endParaRPr lang="en-US" sz="6000" b="1" dirty="0" smtClean="0">
              <a:solidFill>
                <a:srgbClr val="FFFF00"/>
              </a:solidFill>
            </a:endParaRPr>
          </a:p>
          <a:p>
            <a:pPr algn="just"/>
            <a:endParaRPr lang="en-GB" sz="2000" dirty="0">
              <a:solidFill>
                <a:srgbClr val="FFFF00"/>
              </a:solidFill>
            </a:endParaRPr>
          </a:p>
          <a:p>
            <a:pPr algn="just"/>
            <a:r>
              <a:rPr lang="en-US" sz="2000" dirty="0"/>
              <a:t>Mangrove forests  play an important role in carbon removals because they are among the most carbon-dense ecosystems in the world, and if kept undisturbed, mangrove forest soils act as long-term carbon sinks. </a:t>
            </a:r>
            <a:r>
              <a:rPr lang="en-US" sz="2000" dirty="0" smtClean="0"/>
              <a:t>The importance of protecting mangroves is reflected most clearly in Sustainable Development Goal (SDG) 14, which focuses on sustainably governing our oceans and coasts and recognizes mangroves’ immense value to local communities. Sustaining mangrove forests also supports the achievement of many other SDGs, including eliminating poverty and hunger (SDG 1 and SDG 2), ensuring livelihoods and economic growth (SDG 8), taking actions against climate change impacts (SDG 13) and halting biodiversity loss </a:t>
            </a:r>
            <a:r>
              <a:rPr lang="en-US" altLang="en-US" sz="2000" dirty="0" smtClean="0"/>
              <a:t> (SDG 15)</a:t>
            </a:r>
            <a:r>
              <a:rPr lang="en-US" sz="2000" dirty="0" smtClean="0"/>
              <a:t>.</a:t>
            </a:r>
            <a:endParaRPr lang="en-GB" sz="2000" dirty="0" smtClean="0"/>
          </a:p>
          <a:p>
            <a:endParaRPr lang="en-GB" sz="2400" dirty="0"/>
          </a:p>
          <a:p>
            <a:r>
              <a:rPr lang="en-US" sz="2400" dirty="0"/>
              <a:t> </a:t>
            </a:r>
            <a:endParaRPr lang="en-GB" sz="2400" dirty="0"/>
          </a:p>
          <a:p>
            <a:r>
              <a:rPr lang="en-US" sz="2400" dirty="0"/>
              <a:t> </a:t>
            </a:r>
            <a:endParaRPr lang="en-GB" sz="2400" dirty="0"/>
          </a:p>
        </p:txBody>
      </p:sp>
      <p:pic>
        <p:nvPicPr>
          <p:cNvPr id="3" name="Picture 2" descr="IMG_20201119_112047.jpg"/>
          <p:cNvPicPr>
            <a:picLocks noChangeAspect="1"/>
          </p:cNvPicPr>
          <p:nvPr/>
        </p:nvPicPr>
        <p:blipFill>
          <a:blip r:embed="rId1" cstate="print"/>
          <a:stretch>
            <a:fillRect/>
          </a:stretch>
        </p:blipFill>
        <p:spPr>
          <a:xfrm>
            <a:off x="7315200" y="1972603"/>
            <a:ext cx="3435531" cy="404937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755" y="0"/>
            <a:ext cx="9033510" cy="5015865"/>
          </a:xfrm>
          <a:prstGeom prst="rect">
            <a:avLst/>
          </a:prstGeom>
        </p:spPr>
        <p:txBody>
          <a:bodyPr wrap="square">
            <a:spAutoFit/>
          </a:bodyPr>
          <a:lstStyle/>
          <a:p>
            <a:endParaRPr lang="en-US" sz="2000" dirty="0" smtClean="0"/>
          </a:p>
          <a:p>
            <a:endParaRPr lang="en-US" sz="2000" dirty="0" smtClean="0"/>
          </a:p>
          <a:p>
            <a:pPr algn="just"/>
            <a:r>
              <a:rPr lang="en-US" sz="2000" dirty="0" smtClean="0"/>
              <a:t>The </a:t>
            </a:r>
            <a:r>
              <a:rPr lang="en-US" sz="2000" dirty="0"/>
              <a:t>project is in line with the “National Poverty Reduction Strategy” which supports improving local resource management as a key element of poverty reduction. It  is  also  in line with the Convention on Biodiversity (CBD) ratified in Nigeria in 1994; the  African Convention on the Conservation of Nature and Natural Resources; the Convention on Nature Protection and Wildlife Protection in the Western Hemisphere; Agenda 21; the RAMSAR Convention on Wetlands of International Importance. It is also consistent with aims and objectives of the National Biodiversity Strategy and Action Plan (NBSAP); UNIDO and Niger Delta Biodiversity Bio-diversity Programmed recommendations for mangrove conservation within the region.</a:t>
            </a:r>
            <a:endParaRPr lang="en-GB" sz="2000" dirty="0"/>
          </a:p>
          <a:p>
            <a:r>
              <a:rPr lang="en-US" sz="2000" dirty="0"/>
              <a:t> </a:t>
            </a:r>
            <a:endParaRPr lang="en-GB" sz="2000" dirty="0"/>
          </a:p>
          <a:p>
            <a:r>
              <a:rPr lang="en-US" sz="2000" dirty="0"/>
              <a:t> Here a video link on mangroves with which can help one learn more about mangroves: https://www.youtube.com/watch?v=cwTZhyA57mA</a:t>
            </a:r>
            <a:endParaRPr lang="en-GB"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892675"/>
          </a:xfrm>
          <a:prstGeom prst="rect">
            <a:avLst/>
          </a:prstGeom>
          <a:noFill/>
        </p:spPr>
        <p:txBody>
          <a:bodyPr wrap="square" rtlCol="0">
            <a:spAutoFit/>
          </a:bodyPr>
          <a:lstStyle/>
          <a:p>
            <a:r>
              <a:rPr lang="en-US" sz="2800" b="1" dirty="0" smtClean="0">
                <a:solidFill>
                  <a:schemeClr val="bg2">
                    <a:lumMod val="60000"/>
                    <a:lumOff val="40000"/>
                  </a:schemeClr>
                </a:solidFill>
              </a:rPr>
              <a:t>Expected project Impacts</a:t>
            </a:r>
            <a:r>
              <a:rPr lang="en-US" sz="6000" b="1" dirty="0">
                <a:solidFill>
                  <a:srgbClr val="FFFF00"/>
                </a:solidFill>
              </a:rPr>
              <a:t>:</a:t>
            </a:r>
            <a:endParaRPr lang="en-US" sz="6000" b="1" dirty="0">
              <a:solidFill>
                <a:srgbClr val="FFFF00"/>
              </a:solidFill>
            </a:endParaRPr>
          </a:p>
          <a:p>
            <a:r>
              <a:rPr lang="en-US" dirty="0"/>
              <a:t>-Degraded mangrove sites restored </a:t>
            </a:r>
            <a:r>
              <a:rPr lang="en-US" dirty="0" smtClean="0"/>
              <a:t> </a:t>
            </a:r>
            <a:r>
              <a:rPr lang="en-US" dirty="0"/>
              <a:t>and sustainable managed by the locals; ensuring protective habitat for many coastal species. </a:t>
            </a:r>
            <a:endParaRPr lang="en-GB" dirty="0"/>
          </a:p>
          <a:p>
            <a:r>
              <a:rPr lang="en-US" dirty="0"/>
              <a:t>- Increased in number of juvenile crabs, fish, shrimps, snails, periwinkles, turtles </a:t>
            </a:r>
            <a:r>
              <a:rPr lang="en-US" dirty="0" err="1"/>
              <a:t>etc</a:t>
            </a:r>
            <a:r>
              <a:rPr lang="en-US" dirty="0"/>
              <a:t> as their habitat (mangrove) is improved for their survival, thus protecting and sustaining an important food source for coastal communities. </a:t>
            </a:r>
            <a:endParaRPr lang="en-GB" dirty="0"/>
          </a:p>
          <a:p>
            <a:r>
              <a:rPr lang="en-US" dirty="0"/>
              <a:t>- Reduced coastal erosion/flood; Mangrove vegetation helps in protecting coastlines against wave damage during storms.</a:t>
            </a:r>
            <a:endParaRPr lang="en-US" dirty="0"/>
          </a:p>
          <a:p>
            <a:r>
              <a:rPr lang="en-US" dirty="0"/>
              <a:t>-Immediat direct  employment for over 200+ locals  within the first 3years of the project:</a:t>
            </a:r>
            <a:endParaRPr lang="en-US" dirty="0"/>
          </a:p>
          <a:p>
            <a:r>
              <a:rPr lang="en-US" dirty="0"/>
              <a:t> women collecting the seeds (propogules) and  youth planting the mangroves.</a:t>
            </a:r>
            <a:endParaRPr lang="en-GB" dirty="0"/>
          </a:p>
          <a:p>
            <a:r>
              <a:rPr lang="en-US" dirty="0"/>
              <a:t>-Indirect employment opportunities from 3yeras + (for about 6000 returning fishermen and 4000 women for the collection of aquatic produce – fish, crabs, shrimps, oysters </a:t>
            </a:r>
            <a:r>
              <a:rPr lang="en-US" dirty="0" err="1"/>
              <a:t>etc</a:t>
            </a:r>
            <a:r>
              <a:rPr lang="en-US" dirty="0"/>
              <a:t> – to increase food security and economic resilience.</a:t>
            </a:r>
            <a:endParaRPr lang="en-GB" dirty="0"/>
          </a:p>
          <a:p>
            <a:r>
              <a:rPr lang="en-US" dirty="0"/>
              <a:t> </a:t>
            </a:r>
            <a:endParaRPr lang="en-GB" dirty="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4045" y="411480"/>
            <a:ext cx="9862820" cy="575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10698" y="1214655"/>
            <a:ext cx="4598126" cy="5232202"/>
          </a:xfrm>
          <a:prstGeom prst="rect">
            <a:avLst/>
          </a:prstGeom>
          <a:noFill/>
        </p:spPr>
        <p:txBody>
          <a:bodyPr wrap="square" rtlCol="0">
            <a:spAutoFit/>
          </a:bodyPr>
          <a:lstStyle/>
          <a:p>
            <a:r>
              <a:rPr lang="en-US" b="1" dirty="0" smtClean="0">
                <a:solidFill>
                  <a:schemeClr val="bg2">
                    <a:lumMod val="60000"/>
                    <a:lumOff val="40000"/>
                  </a:schemeClr>
                </a:solidFill>
              </a:rPr>
              <a:t>Project country / region:</a:t>
            </a:r>
            <a:r>
              <a:rPr lang="en-US" dirty="0" smtClean="0">
                <a:solidFill>
                  <a:schemeClr val="bg2">
                    <a:lumMod val="60000"/>
                    <a:lumOff val="40000"/>
                  </a:schemeClr>
                </a:solidFill>
              </a:rPr>
              <a:t> </a:t>
            </a:r>
            <a:endParaRPr lang="en-US" dirty="0" smtClean="0">
              <a:solidFill>
                <a:schemeClr val="bg2">
                  <a:lumMod val="60000"/>
                  <a:lumOff val="40000"/>
                </a:schemeClr>
              </a:solidFill>
            </a:endParaRPr>
          </a:p>
          <a:p>
            <a:r>
              <a:rPr lang="en-US" dirty="0" smtClean="0"/>
              <a:t>Nigeria</a:t>
            </a:r>
            <a:r>
              <a:rPr lang="en-US" dirty="0"/>
              <a:t>, Niger Delta Region.</a:t>
            </a:r>
            <a:endParaRPr lang="en-GB" dirty="0"/>
          </a:p>
          <a:p>
            <a:r>
              <a:rPr lang="en-US" dirty="0"/>
              <a:t> </a:t>
            </a:r>
            <a:endParaRPr lang="en-GB" dirty="0"/>
          </a:p>
          <a:p>
            <a:r>
              <a:rPr lang="en-US" b="1" dirty="0"/>
              <a:t> </a:t>
            </a:r>
            <a:endParaRPr lang="en-GB" dirty="0"/>
          </a:p>
          <a:p>
            <a:r>
              <a:rPr lang="en-US" b="1" dirty="0">
                <a:solidFill>
                  <a:schemeClr val="bg2">
                    <a:lumMod val="60000"/>
                    <a:lumOff val="40000"/>
                  </a:schemeClr>
                </a:solidFill>
              </a:rPr>
              <a:t>Local implementing organization</a:t>
            </a:r>
            <a:r>
              <a:rPr lang="en-US" dirty="0">
                <a:solidFill>
                  <a:schemeClr val="bg2">
                    <a:lumMod val="40000"/>
                    <a:lumOff val="60000"/>
                  </a:schemeClr>
                </a:solidFill>
              </a:rPr>
              <a:t>: </a:t>
            </a:r>
            <a:r>
              <a:rPr lang="en-US" dirty="0"/>
              <a:t>TROPICAL RESEARCH AND CONSERVATION CENTRE, TRCC, </a:t>
            </a:r>
            <a:endParaRPr lang="en-GB" dirty="0"/>
          </a:p>
          <a:p>
            <a:r>
              <a:rPr lang="en-US" b="1" dirty="0"/>
              <a:t>Address:</a:t>
            </a:r>
            <a:r>
              <a:rPr lang="en-US" dirty="0"/>
              <a:t> 41 Oron Road, Uyo, Akwa Ibom State, Nigeria</a:t>
            </a:r>
            <a:endParaRPr lang="en-GB" dirty="0"/>
          </a:p>
          <a:p>
            <a:r>
              <a:rPr lang="en-US" b="1" dirty="0"/>
              <a:t>Email:</a:t>
            </a:r>
            <a:r>
              <a:rPr lang="en-US" dirty="0"/>
              <a:t> info@tropicalconservationcentre.org;ikponkenkanta@yahoo.com</a:t>
            </a:r>
            <a:endParaRPr lang="en-GB" dirty="0"/>
          </a:p>
          <a:p>
            <a:r>
              <a:rPr lang="en-US" b="1" dirty="0"/>
              <a:t>Website:</a:t>
            </a:r>
            <a:r>
              <a:rPr lang="en-US" dirty="0"/>
              <a:t> </a:t>
            </a:r>
            <a:r>
              <a:rPr lang="en-US" sz="1600" dirty="0" smtClean="0">
                <a:hlinkClick r:id="rId1"/>
              </a:rPr>
              <a:t>www.tropicalconservationcentre.org</a:t>
            </a:r>
            <a:r>
              <a:rPr lang="en-US" sz="1600" dirty="0" smtClean="0"/>
              <a:t>;</a:t>
            </a:r>
            <a:endParaRPr lang="en-US" sz="1600" dirty="0" smtClean="0"/>
          </a:p>
          <a:p>
            <a:r>
              <a:rPr lang="en-US" sz="1600" dirty="0" smtClean="0"/>
              <a:t>www.tropicalcentre.org</a:t>
            </a:r>
            <a:endParaRPr lang="en-GB" sz="1600" dirty="0"/>
          </a:p>
          <a:p>
            <a:r>
              <a:rPr lang="en-US" sz="1600" b="1" dirty="0"/>
              <a:t>Phone: </a:t>
            </a:r>
            <a:r>
              <a:rPr lang="en-US" sz="1600" dirty="0"/>
              <a:t>+234 80 675 96 435</a:t>
            </a:r>
            <a:endParaRPr lang="en-GB" sz="1600" dirty="0"/>
          </a:p>
          <a:p>
            <a:r>
              <a:rPr lang="en-US" sz="1600" b="1" dirty="0"/>
              <a:t>Contact person</a:t>
            </a:r>
            <a:r>
              <a:rPr lang="en-US" sz="1600" dirty="0"/>
              <a:t>: Mr. Ikponke Nkanta</a:t>
            </a:r>
            <a:endParaRPr lang="en-GB" sz="1600" dirty="0"/>
          </a:p>
          <a:p>
            <a:r>
              <a:rPr lang="en-US" b="1" dirty="0"/>
              <a:t> </a:t>
            </a:r>
            <a:endParaRPr lang="en-GB" dirty="0"/>
          </a:p>
          <a:p>
            <a:endParaRPr lang="en-GB" dirty="0"/>
          </a:p>
        </p:txBody>
      </p:sp>
      <p:sp>
        <p:nvSpPr>
          <p:cNvPr id="4" name="Text Box 3"/>
          <p:cNvSpPr txBox="1"/>
          <p:nvPr/>
        </p:nvSpPr>
        <p:spPr>
          <a:xfrm>
            <a:off x="1644650" y="276860"/>
            <a:ext cx="3498850" cy="2582545"/>
          </a:xfrm>
          <a:prstGeom prst="rect">
            <a:avLst/>
          </a:prstGeom>
          <a:noFill/>
        </p:spPr>
        <p:txBody>
          <a:bodyPr wrap="square" rtlCol="0">
            <a:noAutofit/>
          </a:bodyPr>
          <a:p>
            <a:endParaRPr lang="en-US"/>
          </a:p>
        </p:txBody>
      </p:sp>
      <p:pic>
        <p:nvPicPr>
          <p:cNvPr id="8" name="Picture 7" descr="Martin Udo_ Field Supervisor"/>
          <p:cNvPicPr>
            <a:picLocks noChangeAspect="1"/>
          </p:cNvPicPr>
          <p:nvPr/>
        </p:nvPicPr>
        <p:blipFill>
          <a:blip r:embed="rId2"/>
          <a:stretch>
            <a:fillRect/>
          </a:stretch>
        </p:blipFill>
        <p:spPr>
          <a:xfrm>
            <a:off x="1808480" y="2231390"/>
            <a:ext cx="5030470" cy="29813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084580" y="957580"/>
            <a:ext cx="9921240" cy="5011420"/>
          </a:xfrm>
          <a:prstGeom prst="rect">
            <a:avLst/>
          </a:prstGeom>
          <a:noFill/>
        </p:spPr>
        <p:txBody>
          <a:bodyPr wrap="square" rtlCol="0">
            <a:noAutofit/>
          </a:bodyPr>
          <a:p>
            <a:r>
              <a:rPr lang="en-US" altLang="en-US" sz="2400"/>
              <a:t>Overview</a:t>
            </a:r>
            <a:r>
              <a:rPr lang="en-US" altLang="en-US"/>
              <a:t>: </a:t>
            </a:r>
            <a:endParaRPr lang="en-US" altLang="en-US"/>
          </a:p>
          <a:p>
            <a:endParaRPr lang="en-US" altLang="en-US"/>
          </a:p>
          <a:p>
            <a:r>
              <a:rPr lang="en-US" altLang="en-US"/>
              <a:t>Niger Delta  Mangrove  Restoration Project aims to plant 10 million trees, restoring about 2,000 hectares during the project's first three years (project establishment period). </a:t>
            </a:r>
            <a:endParaRPr lang="en-US" altLang="en-US"/>
          </a:p>
          <a:p>
            <a:r>
              <a:rPr lang="en-US" altLang="en-US"/>
              <a:t>The project  also aims  mitigate  further deforestation by :</a:t>
            </a:r>
            <a:endParaRPr lang="en-US" altLang="en-US"/>
          </a:p>
          <a:p>
            <a:endParaRPr lang="en-US" altLang="en-US"/>
          </a:p>
          <a:p>
            <a:r>
              <a:rPr lang="en-US" altLang="en-US"/>
              <a:t>-Distributing about 20,000  fuel efficient biomass cookstoves (using sawdust and farm waste),</a:t>
            </a:r>
            <a:r>
              <a:rPr lang="en-US" altLang="en-US">
                <a:sym typeface="+mn-ea"/>
              </a:rPr>
              <a:t>and  1,000 smoke oven  for fish drying among the locals depending heaviliy on mangrove woods for fuelwood,thereby reducing dependence on mangroves for  fuelwood.</a:t>
            </a:r>
            <a:endParaRPr lang="en-US" altLang="en-US"/>
          </a:p>
          <a:p>
            <a:endParaRPr lang="en-US" altLang="en-US"/>
          </a:p>
          <a:p>
            <a:r>
              <a:rPr lang="en-US" altLang="en-US"/>
              <a:t>- Providing training (and start inputs) for  about 5000 locals in suitable and sustainable agro/eco based enterprises  (bee farming,agro forestry, livestock prodution) which can enhance livelihoods  without jeopardising the mangroves.</a:t>
            </a:r>
            <a:endParaRPr lang="en-US" altLang="en-US"/>
          </a:p>
          <a:p>
            <a:endParaRPr lang="en-US" altLang="en-US"/>
          </a:p>
          <a:p>
            <a:r>
              <a:rPr lang="en-US" altLang="en-US"/>
              <a:t>The project will potentially reduce 6.2 million tCO2e in a crediting period of 30 years. </a:t>
            </a:r>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ext Box 8"/>
          <p:cNvSpPr txBox="1"/>
          <p:nvPr/>
        </p:nvSpPr>
        <p:spPr>
          <a:xfrm>
            <a:off x="875030" y="291465"/>
            <a:ext cx="10441940" cy="6123940"/>
          </a:xfrm>
          <a:prstGeom prst="rect">
            <a:avLst/>
          </a:prstGeom>
          <a:noFill/>
        </p:spPr>
        <p:txBody>
          <a:bodyPr wrap="square" rtlCol="0" anchor="t">
            <a:spAutoFit/>
          </a:bodyPr>
          <a:p>
            <a:pPr lvl="0" indent="0">
              <a:buFontTx/>
              <a:buNone/>
            </a:pPr>
            <a:r>
              <a:rPr lang="en-US" dirty="0" smtClean="0">
                <a:gradFill>
                  <a:gsLst>
                    <a:gs pos="0">
                      <a:srgbClr val="14CD68"/>
                    </a:gs>
                    <a:gs pos="100000">
                      <a:srgbClr val="035C7D"/>
                    </a:gs>
                  </a:gsLst>
                  <a:lin scaled="0"/>
                </a:gradFill>
                <a:sym typeface="+mn-ea"/>
              </a:rPr>
              <a:t>About the local implementer:</a:t>
            </a:r>
            <a:r>
              <a:rPr lang="en-US" altLang="en-US" dirty="0" smtClean="0"/>
              <a:t>Tropical Research and Conservation Centre, TRCC, (founded in 2001) is a non-governmental organization (NGO) focusing on environment, natural resources, indigenous resources preservation, sustainable agriculture, and community healthy living.TRCC is dedicated to restoring degraded ecosystems, conserving biodiversity, and improving livelihoods in Nigeria’s Niger Delta through sustainable practices.  </a:t>
            </a:r>
            <a:endParaRPr lang="en-US" altLang="en-US" dirty="0" smtClean="0"/>
          </a:p>
          <a:p>
            <a:pPr lvl="0" indent="0">
              <a:buFontTx/>
              <a:buNone/>
            </a:pPr>
            <a:endParaRPr lang="en-US" altLang="en-US" dirty="0" smtClean="0">
              <a:solidFill>
                <a:schemeClr val="accent4"/>
              </a:solidFill>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highlight>
                  <a:srgbClr val="008000"/>
                </a:highlight>
                <a:latin typeface="Arial" panose="020B0604020202020204" pitchFamily="34" charset="0"/>
                <a:ea typeface="Calibri" panose="020F0502020204030204" charset="0"/>
                <a:cs typeface="Arial" panose="020B0604020202020204" pitchFamily="34" charset="0"/>
                <a:sym typeface="+mn-ea"/>
              </a:rPr>
              <a:t>TRCC Vision:</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A society with sound health, and in harmony with the nature.</a:t>
            </a:r>
            <a:endPar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TRCC Mission: To restore,protect and preserve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nature through education,reforestation and conservation practices.</a:t>
            </a:r>
            <a:endPar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highlight>
                  <a:srgbClr val="008000"/>
                </a:highlight>
                <a:latin typeface="Arial" panose="020B0604020202020204" pitchFamily="34" charset="0"/>
                <a:ea typeface="Calibri" panose="020F0502020204030204" charset="0"/>
                <a:cs typeface="Arial" panose="020B0604020202020204" pitchFamily="34" charset="0"/>
                <a:sym typeface="+mn-ea"/>
              </a:rPr>
              <a:t>TRCC Achievments:</a:t>
            </a:r>
            <a:endParaRPr lang="en-US" altLang="en-US" dirty="0" smtClean="0">
              <a:solidFill>
                <a:schemeClr val="tx1"/>
              </a:solidFill>
              <a:highlight>
                <a:srgbClr val="008000"/>
              </a:highlight>
              <a:latin typeface="Arial" panose="020B0604020202020204" pitchFamily="34" charset="0"/>
              <a:ea typeface="Calibri" panose="020F0502020204030204" charset="0"/>
              <a:cs typeface="Arial" panose="020B0604020202020204" pitchFamily="34" charset="0"/>
              <a:sym typeface="+mn-ea"/>
            </a:endParaRPr>
          </a:p>
          <a:p>
            <a:pPr lvl="0" indent="0">
              <a:buFontTx/>
              <a:buNone/>
            </a:pPr>
            <a:endParaRPr lang="en-US" altLang="en-US" dirty="0" smtClean="0">
              <a:solidFill>
                <a:schemeClr val="tx1"/>
              </a:solidFill>
              <a:highlight>
                <a:srgbClr val="008000"/>
              </a:highlight>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TRCC has over 20 years of experience leading community-driven conservation initiatives, focusing on mangrove restoration and forest management.</a:t>
            </a:r>
            <a:endPar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Over over 500 ha restored to sequester carbon, enchance coastal protection, and mitigate flooding.</a:t>
            </a:r>
            <a:endPar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●Education and Empowerment: Education and training sessions for local communities (reaching over 50,000 peoeple)on the value of forest and benefits of conservation services, equipping them with skills (organic farming,agro foreestry,susutainable forest use).</a:t>
            </a:r>
            <a:endPar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endParaRPr>
          </a:p>
          <a:p>
            <a:pPr lvl="0" indent="0">
              <a:buFontTx/>
              <a:buNone/>
            </a:pP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Biodiversity Conservation: Restoration and protection of critical habitats for some endangered fauna like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Sclater’s guenon monkey,Red capped Red capped mangabey monkey;sea turtles,Africa manatees and threatened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 </a:t>
            </a:r>
            <a:r>
              <a:rPr lang="en-US" altLang="en-US" dirty="0" smtClean="0">
                <a:solidFill>
                  <a:schemeClr val="tx1"/>
                </a:solidFill>
                <a:latin typeface="Arial" panose="020B0604020202020204" pitchFamily="34" charset="0"/>
                <a:ea typeface="Calibri" panose="020F0502020204030204" charset="0"/>
                <a:cs typeface="Arial" panose="020B0604020202020204" pitchFamily="34" charset="0"/>
                <a:sym typeface="+mn-ea"/>
              </a:rPr>
              <a:t>bird species</a:t>
            </a:r>
            <a:r>
              <a:rPr lang="en-US" altLang="en-US" dirty="0" smtClean="0">
                <a:solidFill>
                  <a:schemeClr val="accent4"/>
                </a:solidFill>
                <a:latin typeface="Arial" panose="020B0604020202020204" pitchFamily="34" charset="0"/>
                <a:ea typeface="Calibri" panose="020F0502020204030204" charset="0"/>
                <a:cs typeface="Arial" panose="020B0604020202020204" pitchFamily="34" charset="0"/>
                <a:sym typeface="+mn-ea"/>
              </a:rPr>
              <a:t>.</a:t>
            </a:r>
            <a:endParaRPr lang="en-US" altLang="en-US" dirty="0" smtClean="0">
              <a:solidFill>
                <a:schemeClr val="accent4"/>
              </a:solidFill>
              <a:latin typeface="Arial" panose="020B0604020202020204" pitchFamily="34" charset="0"/>
              <a:ea typeface="Calibri" panose="020F0502020204030204" charset="0"/>
              <a:cs typeface="Arial" panose="020B0604020202020204" pitchFamily="34" charset="0"/>
              <a:sym typeface="+mn-ea"/>
            </a:endParaRPr>
          </a:p>
          <a:p>
            <a:pPr lvl="0">
              <a:buFontTx/>
              <a:buChar char="-"/>
            </a:pPr>
            <a:endParaRPr lang="en-US" sz="1600" dirty="0" smtClean="0">
              <a:solidFill>
                <a:schemeClr val="accent4"/>
              </a:solidFill>
              <a:latin typeface="Arial" panose="020B0604020202020204" pitchFamily="34" charset="0"/>
              <a:ea typeface="Calibri" panose="020F0502020204030204" charset="0"/>
              <a:cs typeface="Arial" panose="020B0604020202020204" pitchFamily="34" charset="0"/>
              <a:sym typeface="+mn-ea"/>
            </a:endParaRPr>
          </a:p>
          <a:p>
            <a:pPr lvl="0">
              <a:buFontTx/>
              <a:buChar char="-"/>
            </a:pPr>
            <a:r>
              <a:rPr lang="en-US" altLang="en-US" sz="1600" dirty="0" smtClean="0">
                <a:sym typeface="+mn-ea"/>
              </a:rPr>
              <a:t>www.tropicalcentre.org </a:t>
            </a:r>
            <a:endParaRPr lang="en-US" sz="1600" dirty="0" smtClean="0">
              <a:solidFill>
                <a:schemeClr val="accent4"/>
              </a:solidFill>
              <a:latin typeface="Arial" panose="020B0604020202020204" pitchFamily="34" charset="0"/>
              <a:ea typeface="Calibri" panose="020F0502020204030204" charset="0"/>
              <a:cs typeface="Arial" panose="020B0604020202020204" pitchFamily="3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315" y="908050"/>
            <a:ext cx="11499850" cy="6098540"/>
          </a:xfrm>
          <a:prstGeom prst="rect">
            <a:avLst/>
          </a:prstGeom>
          <a:noFill/>
        </p:spPr>
        <p:txBody>
          <a:bodyPr wrap="square" rtlCol="0">
            <a:noAutofit/>
          </a:bodyPr>
          <a:lstStyle/>
          <a:p>
            <a:pPr algn="just"/>
            <a:r>
              <a:rPr lang="en-US" altLang="en-US" sz="2000" dirty="0" smtClean="0"/>
              <a:t>Nigeria has extensive</a:t>
            </a:r>
            <a:r>
              <a:rPr lang="en-US" altLang="en-US" sz="2000" dirty="0" smtClean="0"/>
              <a:t> </a:t>
            </a:r>
            <a:r>
              <a:rPr lang="en-US" altLang="en-US" sz="2000" dirty="0" smtClean="0"/>
              <a:t>mangrove forests</a:t>
            </a:r>
            <a:r>
              <a:rPr lang="en-US" altLang="en-US" sz="2000" dirty="0" smtClean="0"/>
              <a:t> </a:t>
            </a:r>
            <a:r>
              <a:rPr lang="en-US" altLang="en-US" sz="2000" dirty="0" smtClean="0"/>
              <a:t>in the coastal region of the</a:t>
            </a:r>
            <a:r>
              <a:rPr lang="en-US" altLang="en-US" sz="2000" dirty="0" smtClean="0"/>
              <a:t> </a:t>
            </a:r>
            <a:r>
              <a:rPr lang="en-US" altLang="en-US" sz="2000" dirty="0" smtClean="0"/>
              <a:t>Niger Delta,</a:t>
            </a:r>
            <a:r>
              <a:rPr lang="en-US" altLang="en-US" sz="2000" dirty="0" smtClean="0"/>
              <a:t> </a:t>
            </a:r>
            <a:r>
              <a:rPr lang="en-US" altLang="en-US" sz="2000" dirty="0" smtClean="0"/>
              <a:t>considered one of the most ecologically sensitive regions in the world, offering huge environmental,ecological,biological and socio-economic benefits.</a:t>
            </a:r>
            <a:endParaRPr lang="en-US" altLang="en-US" sz="2000" dirty="0" smtClean="0"/>
          </a:p>
          <a:p>
            <a:pPr algn="just"/>
            <a:r>
              <a:rPr lang="en-US" altLang="en-US" sz="2000" dirty="0" smtClean="0"/>
              <a:t> The Niger Delta mangrove (about 1 million ha in size, and highly degraded) is the third largest in the world and the largest in Africa.</a:t>
            </a:r>
            <a:r>
              <a:rPr lang="en-US" altLang="en-US" sz="2000" dirty="0" smtClean="0"/>
              <a:t> </a:t>
            </a:r>
            <a:r>
              <a:rPr lang="en-US" altLang="en-US" sz="2000" dirty="0" smtClean="0"/>
              <a:t>The Niger Delta mangroves perform all four categories of ecosystem services identified in the Millennium Ecosystem Services report:</a:t>
            </a:r>
            <a:r>
              <a:rPr lang="en-US" altLang="en-US" sz="2000" dirty="0" smtClean="0"/>
              <a:t> </a:t>
            </a:r>
            <a:r>
              <a:rPr lang="en-US" altLang="en-US" sz="2000" dirty="0" smtClean="0"/>
              <a:t>regulating, provisioning,cultural,and supporting services.They serve a critical role in regional ecological and landscape composition, and support subsistence gathering practices, and market-based income opportunities for many Nigerans.Niger Delta mangroves together with the creeks and rivers are a major source of food and livelihood for about miany </a:t>
            </a:r>
            <a:r>
              <a:rPr lang="en-US" altLang="en-US" sz="2000" dirty="0" smtClean="0"/>
              <a:t> </a:t>
            </a:r>
            <a:r>
              <a:rPr lang="en-US" altLang="en-US" sz="2000" dirty="0" smtClean="0"/>
              <a:t>million people,collecting aquatic/sea food for a living.</a:t>
            </a:r>
            <a:endParaRPr lang="en-US" altLang="en-US" sz="2000" dirty="0" smtClean="0"/>
          </a:p>
          <a:p>
            <a:pPr algn="just"/>
            <a:r>
              <a:rPr lang="en-US" altLang="en-US" sz="2000" dirty="0" smtClean="0"/>
              <a:t>The ecosystem not only enhances the socio-economic prosperity of rural coastal communities but also holds promise in shielding them from severe weather occurrences intensified by climate change.They also provide habitats and sustenance to diverse wildlife populations,serving as a reservoir of biodiversity (including birds,monkeys,eptiles,etc). This ecosystem also plays an important role in climate change mitigation because of its high blue carbon sequestration potential.</a:t>
            </a:r>
            <a:endParaRPr lang="en-US" altLang="en-US" sz="2000" dirty="0" smtClean="0"/>
          </a:p>
          <a:p>
            <a:pPr algn="just"/>
            <a:endParaRPr lang="en-US" sz="2200" dirty="0" smtClean="0"/>
          </a:p>
        </p:txBody>
      </p:sp>
      <p:sp>
        <p:nvSpPr>
          <p:cNvPr id="3" name="TextBox 2"/>
          <p:cNvSpPr txBox="1"/>
          <p:nvPr/>
        </p:nvSpPr>
        <p:spPr>
          <a:xfrm>
            <a:off x="0" y="0"/>
            <a:ext cx="12192000" cy="706755"/>
          </a:xfrm>
          <a:prstGeom prst="rect">
            <a:avLst/>
          </a:prstGeom>
          <a:noFill/>
        </p:spPr>
        <p:txBody>
          <a:bodyPr wrap="square" rtlCol="0">
            <a:spAutoFit/>
          </a:bodyPr>
          <a:lstStyle/>
          <a:p>
            <a:r>
              <a:rPr lang="en-GB" sz="2400" dirty="0" smtClean="0">
                <a:solidFill>
                  <a:schemeClr val="bg2">
                    <a:lumMod val="60000"/>
                    <a:lumOff val="40000"/>
                  </a:schemeClr>
                </a:solidFill>
              </a:rPr>
              <a:t>Background</a:t>
            </a:r>
            <a:r>
              <a:rPr lang="en-GB" sz="4000" dirty="0" smtClean="0"/>
              <a:t>:</a:t>
            </a:r>
            <a:endParaRPr lang="en-GB"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 y="349625"/>
            <a:ext cx="11129553" cy="3138170"/>
          </a:xfrm>
          <a:prstGeom prst="rect">
            <a:avLst/>
          </a:prstGeom>
        </p:spPr>
        <p:txBody>
          <a:bodyPr wrap="square">
            <a:spAutoFit/>
          </a:bodyPr>
          <a:lstStyle/>
          <a:p>
            <a:pPr algn="just"/>
            <a:r>
              <a:rPr lang="en-US" altLang="en-US" dirty="0" smtClean="0">
                <a:sym typeface="+mn-ea"/>
              </a:rPr>
              <a:t>Despite the important role that Niger Delta mangroves play, anthropogenic pressures(mainly due to subsistence and commercial harvesting of wood)  have led to the disappearance of vast stands of mangroves.This has induced biodiversity depletion with a decline in the productivity of aquatic resources, a decrease in community's subsistence means, an increase in poverty</a:t>
            </a:r>
            <a:r>
              <a:rPr lang="en-US" dirty="0" smtClean="0">
                <a:sym typeface="+mn-ea"/>
              </a:rPr>
              <a:t>.</a:t>
            </a:r>
            <a:endParaRPr lang="en-GB" dirty="0" smtClean="0"/>
          </a:p>
          <a:p>
            <a:pPr algn="just"/>
            <a:endParaRPr lang="en-US" dirty="0" smtClean="0"/>
          </a:p>
          <a:p>
            <a:r>
              <a:rPr lang="en-US" dirty="0" smtClean="0"/>
              <a:t> Consequently, many coastal communities in the Niger Delta are losing their lives and primary livelihoods due to increased vulnerability to floods as a result of the disappearance of mangroves which usually serve as defense in times of coastal flooding. They are also now exposed to the high intensity of sunlight and heat waves as the land lay bare of trees to regulate sun rays. Therefore, there is urgent need to restore and conserve the mangroves of the Niger Delta region.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1300480" y="613410"/>
            <a:ext cx="9191625" cy="5382260"/>
          </a:xfrm>
          <a:prstGeom prst="rect">
            <a:avLst/>
          </a:prstGeom>
          <a:noFill/>
        </p:spPr>
        <p:txBody>
          <a:bodyPr wrap="square" rtlCol="0" anchor="t">
            <a:noAutofit/>
          </a:bodyPr>
          <a:p>
            <a:pPr marL="0" indent="0" algn="just" defTabSz="266700">
              <a:spcBef>
                <a:spcPct val="0"/>
              </a:spcBef>
              <a:spcAft>
                <a:spcPct val="0"/>
              </a:spcAft>
            </a:pPr>
            <a:r>
              <a:rPr lang="en-US" altLang="en-US" sz="2000">
                <a:latin typeface="Calibri" panose="020F0502020204030204"/>
                <a:ea typeface="等线"/>
                <a:sym typeface="+mn-ea"/>
              </a:rPr>
              <a:t>Main environmental impacts of the project:</a:t>
            </a:r>
            <a:endParaRPr lang="en-US" altLang="en-US" sz="2000">
              <a:latin typeface="Calibri" panose="020F0502020204030204"/>
              <a:ea typeface="等线"/>
            </a:endParaRPr>
          </a:p>
          <a:p>
            <a:pPr marL="0" indent="0" algn="just" defTabSz="266700">
              <a:spcBef>
                <a:spcPct val="0"/>
              </a:spcBef>
              <a:spcAft>
                <a:spcPct val="0"/>
              </a:spcAft>
            </a:pPr>
            <a:r>
              <a:rPr lang="en-US" altLang="en-US" sz="2000">
                <a:latin typeface="Calibri" panose="020F0502020204030204"/>
                <a:ea typeface="等线"/>
                <a:sym typeface="+mn-ea"/>
              </a:rPr>
              <a:t>• Increased in abundance of aquatic life  as mangroves constitute important nurseries for fishes, crustaceans, sponges, algae and other invertebrates. Mangroves are also used as shelter by primates,birds, and breeding grounds by small mammals,  reptiles, and insects.</a:t>
            </a:r>
            <a:endParaRPr lang="en-US" altLang="en-US" sz="2000">
              <a:latin typeface="Calibri" panose="020F0502020204030204"/>
              <a:ea typeface="等线"/>
            </a:endParaRPr>
          </a:p>
          <a:p>
            <a:pPr marL="0" indent="0" algn="just" defTabSz="266700">
              <a:spcBef>
                <a:spcPct val="0"/>
              </a:spcBef>
              <a:spcAft>
                <a:spcPct val="0"/>
              </a:spcAft>
            </a:pPr>
            <a:endParaRPr lang="en-US" altLang="en-US" sz="2000">
              <a:latin typeface="Calibri" panose="020F0502020204030204"/>
              <a:ea typeface="等线"/>
            </a:endParaRPr>
          </a:p>
          <a:p>
            <a:pPr marL="0" indent="0" algn="just" defTabSz="266700">
              <a:spcBef>
                <a:spcPct val="0"/>
              </a:spcBef>
              <a:spcAft>
                <a:spcPct val="0"/>
              </a:spcAft>
            </a:pPr>
            <a:r>
              <a:rPr lang="en-US" altLang="en-US" sz="2000">
                <a:latin typeface="Calibri" panose="020F0502020204030204"/>
                <a:ea typeface="等线"/>
                <a:sym typeface="+mn-ea"/>
              </a:rPr>
              <a:t>•Reduced coastal erosion/flood as mangrove vegetation helps in protecting coastlines against wave damage during storms.</a:t>
            </a:r>
            <a:endParaRPr lang="en-US" altLang="en-US" sz="2000">
              <a:latin typeface="Calibri" panose="020F0502020204030204"/>
              <a:ea typeface="等线"/>
            </a:endParaRPr>
          </a:p>
          <a:p>
            <a:pPr marL="0" indent="0" algn="just" defTabSz="266700">
              <a:spcBef>
                <a:spcPct val="0"/>
              </a:spcBef>
              <a:spcAft>
                <a:spcPct val="0"/>
              </a:spcAft>
            </a:pPr>
            <a:endParaRPr lang="en-US" altLang="en-US" sz="2000">
              <a:latin typeface="Calibri" panose="020F0502020204030204"/>
              <a:ea typeface="等线"/>
            </a:endParaRPr>
          </a:p>
          <a:p>
            <a:pPr marL="0" indent="0" algn="just" defTabSz="266700">
              <a:spcBef>
                <a:spcPct val="0"/>
              </a:spcBef>
              <a:spcAft>
                <a:spcPct val="0"/>
              </a:spcAft>
            </a:pPr>
            <a:r>
              <a:rPr lang="en-US" altLang="en-US" sz="2000">
                <a:latin typeface="Calibri" panose="020F0502020204030204"/>
                <a:ea typeface="等线"/>
                <a:sym typeface="+mn-ea"/>
              </a:rPr>
              <a:t>Main socio –economic/livelihood  impacts of the project:</a:t>
            </a:r>
            <a:endParaRPr lang="en-US" altLang="en-US" sz="2000">
              <a:latin typeface="Calibri" panose="020F0502020204030204"/>
              <a:ea typeface="等线"/>
            </a:endParaRPr>
          </a:p>
          <a:p>
            <a:pPr marL="0" indent="0" algn="just" defTabSz="266700">
              <a:spcBef>
                <a:spcPct val="0"/>
              </a:spcBef>
              <a:spcAft>
                <a:spcPct val="0"/>
              </a:spcAft>
            </a:pPr>
            <a:endParaRPr lang="en-US" altLang="en-US" sz="2000">
              <a:latin typeface="Calibri" panose="020F0502020204030204"/>
              <a:ea typeface="等线"/>
            </a:endParaRPr>
          </a:p>
          <a:p>
            <a:pPr marL="0" indent="0" algn="just" defTabSz="266700">
              <a:spcBef>
                <a:spcPct val="0"/>
              </a:spcBef>
              <a:spcAft>
                <a:spcPct val="0"/>
              </a:spcAft>
            </a:pPr>
            <a:r>
              <a:rPr lang="en-US" altLang="en-US" sz="2000">
                <a:latin typeface="Calibri" panose="020F0502020204030204"/>
                <a:ea typeface="等线"/>
                <a:sym typeface="+mn-ea"/>
              </a:rPr>
              <a:t>-Job creation (among youth planting/monitoring) and women ( collecting the seeds)</a:t>
            </a:r>
            <a:endParaRPr lang="en-US" altLang="en-US" sz="2000">
              <a:latin typeface="Calibri" panose="020F0502020204030204"/>
              <a:ea typeface="等线"/>
            </a:endParaRPr>
          </a:p>
          <a:p>
            <a:pPr marL="0" indent="0" algn="just" defTabSz="266700">
              <a:spcBef>
                <a:spcPct val="0"/>
              </a:spcBef>
              <a:spcAft>
                <a:spcPct val="0"/>
              </a:spcAft>
            </a:pPr>
            <a:r>
              <a:rPr lang="en-US" altLang="en-US" sz="2000">
                <a:latin typeface="Calibri" panose="020F0502020204030204"/>
                <a:ea typeface="等线"/>
                <a:sym typeface="+mn-ea"/>
              </a:rPr>
              <a:t>-Increased catch, food security and economic resilience (fishermen and women collecting aquatic food for domestic and commercial purposes) etc.</a:t>
            </a:r>
            <a:endParaRPr lang="en-US" altLang="en-US" sz="2000">
              <a:latin typeface="Calibri" panose="020F0502020204030204"/>
              <a:ea typeface="等线"/>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67097" y="1"/>
            <a:ext cx="9130937" cy="6308725"/>
          </a:xfrm>
          <a:prstGeom prst="rect">
            <a:avLst/>
          </a:prstGeom>
        </p:spPr>
        <p:txBody>
          <a:bodyPr wrap="square">
            <a:spAutoFit/>
          </a:bodyPr>
          <a:lstStyle/>
          <a:p>
            <a:pPr algn="just"/>
            <a:endParaRPr lang="en-US" sz="2400" dirty="0" smtClean="0"/>
          </a:p>
          <a:p>
            <a:pPr algn="just"/>
            <a:endParaRPr lang="en-US" sz="2400" dirty="0" smtClean="0">
              <a:solidFill>
                <a:schemeClr val="bg2">
                  <a:lumMod val="60000"/>
                  <a:lumOff val="40000"/>
                </a:schemeClr>
              </a:solidFill>
            </a:endParaRPr>
          </a:p>
          <a:p>
            <a:pPr algn="just"/>
            <a:endParaRPr lang="en-US" dirty="0" smtClean="0"/>
          </a:p>
          <a:p>
            <a:pPr algn="just"/>
            <a:r>
              <a:rPr lang="en-US" dirty="0" smtClean="0">
                <a:solidFill>
                  <a:schemeClr val="accent4"/>
                </a:solidFill>
              </a:rPr>
              <a:t> Objectives:</a:t>
            </a:r>
            <a:endParaRPr lang="en-US" dirty="0" smtClean="0">
              <a:solidFill>
                <a:schemeClr val="accent4"/>
              </a:solidFill>
            </a:endParaRPr>
          </a:p>
          <a:p>
            <a:pPr algn="just"/>
            <a:r>
              <a:rPr lang="en-US" dirty="0" smtClean="0">
                <a:sym typeface="+mn-ea"/>
              </a:rPr>
              <a:t>-To restore degraded mangrove forest portions,</a:t>
            </a:r>
            <a:r>
              <a:rPr lang="en-US" dirty="0" smtClean="0">
                <a:sym typeface="+mn-ea"/>
              </a:rPr>
              <a:t>engaging the locals</a:t>
            </a:r>
            <a:r>
              <a:rPr lang="en-US" dirty="0" smtClean="0">
                <a:sym typeface="+mn-ea"/>
              </a:rPr>
              <a:t> in planting back mangroves at degraded portion , targeting 10 million trees.</a:t>
            </a:r>
            <a:endParaRPr lang="en-US" dirty="0" smtClean="0"/>
          </a:p>
          <a:p>
            <a:pPr algn="just"/>
            <a:endParaRPr lang="en-GB" dirty="0" smtClean="0"/>
          </a:p>
          <a:p>
            <a:pPr algn="just"/>
            <a:r>
              <a:rPr lang="en-US" dirty="0" smtClean="0"/>
              <a:t>-To increase local awareness in mangrove conservation needs, and sustainable mangrove ecosystem utilization.</a:t>
            </a:r>
            <a:endParaRPr lang="en-US" dirty="0" smtClean="0"/>
          </a:p>
          <a:p>
            <a:pPr algn="just"/>
            <a:endParaRPr lang="en-US" dirty="0" smtClean="0"/>
          </a:p>
          <a:p>
            <a:pPr algn="just"/>
            <a:r>
              <a:rPr lang="en-US" dirty="0" smtClean="0"/>
              <a:t>-To migitiate deforestation relating to cutting down of mangroves for fuel wood,by providing local  support in the use</a:t>
            </a:r>
            <a:r>
              <a:rPr lang="en-US" altLang="en-US">
                <a:sym typeface="+mn-ea"/>
              </a:rPr>
              <a:t>  fuel efficient biomass cookstoves (using sawdust and farm waste),</a:t>
            </a:r>
            <a:r>
              <a:rPr lang="en-US" altLang="en-US">
                <a:sym typeface="+mn-ea"/>
              </a:rPr>
              <a:t>and  smoke oven  for fish drying (targeting 20,000 cookstoves, and 1000 smoke ovens).</a:t>
            </a:r>
            <a:endParaRPr lang="en-US" altLang="en-US"/>
          </a:p>
          <a:p>
            <a:pPr algn="just"/>
            <a:endParaRPr lang="en-US" dirty="0" smtClean="0"/>
          </a:p>
          <a:p>
            <a:pPr algn="just"/>
            <a:r>
              <a:rPr lang="en-US" dirty="0" smtClean="0"/>
              <a:t>To build local  capacity (and provide  startup support) </a:t>
            </a:r>
            <a:r>
              <a:rPr lang="en-US" dirty="0" smtClean="0">
                <a:sym typeface="+mn-ea"/>
              </a:rPr>
              <a:t>i</a:t>
            </a:r>
            <a:r>
              <a:rPr lang="en-US" dirty="0" smtClean="0">
                <a:sym typeface="+mn-ea"/>
              </a:rPr>
              <a:t>n </a:t>
            </a:r>
            <a:r>
              <a:rPr lang="en-US" dirty="0" err="1" smtClean="0">
                <a:sym typeface="+mn-ea"/>
              </a:rPr>
              <a:t>ecofriendly</a:t>
            </a:r>
            <a:r>
              <a:rPr lang="en-US" dirty="0" smtClean="0">
                <a:sym typeface="+mn-ea"/>
              </a:rPr>
              <a:t> enterprises as</a:t>
            </a:r>
            <a:r>
              <a:rPr lang="en-US" dirty="0" smtClean="0"/>
              <a:t> livelihood alternatives among  local commerical mangrove wood harvesters :bee farming, agro forestry, snail farming, mushroom farming, rabbit farming, grass cutter farming, piggery ,poultry,goat keeping  targeting 5000 </a:t>
            </a:r>
            <a:r>
              <a:rPr lang="en-US" dirty="0" smtClean="0">
                <a:sym typeface="+mn-ea"/>
              </a:rPr>
              <a:t>pro poor locals</a:t>
            </a:r>
            <a:r>
              <a:rPr lang="en-US" dirty="0" smtClean="0"/>
              <a:t>.</a:t>
            </a:r>
            <a:endParaRPr lang="en-US" dirty="0" smtClean="0"/>
          </a:p>
          <a:p>
            <a:endParaRPr lang="en-US" sz="3200" b="1" dirty="0" smtClean="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99085" y="153670"/>
            <a:ext cx="10222230" cy="9927590"/>
          </a:xfrm>
          <a:prstGeom prst="rect">
            <a:avLst/>
          </a:prstGeom>
        </p:spPr>
        <p:txBody>
          <a:bodyPr wrap="square">
            <a:noAutofit/>
          </a:bodyPr>
          <a:p>
            <a:pPr marL="0" indent="0" algn="just" defTabSz="266700">
              <a:spcBef>
                <a:spcPct val="0"/>
              </a:spcBef>
              <a:spcAft>
                <a:spcPct val="0"/>
              </a:spcAft>
            </a:pPr>
            <a:r>
              <a:rPr sz="2000" b="1" i="0">
                <a:solidFill>
                  <a:srgbClr val="2C363A"/>
                </a:solidFill>
                <a:latin typeface="Calibri" panose="020F0502020204030204"/>
                <a:ea typeface="monospace"/>
              </a:rPr>
              <a:t>Planting sites/communities:</a:t>
            </a:r>
            <a:endParaRPr sz="2000" b="1" i="0">
              <a:solidFill>
                <a:srgbClr val="2C363A"/>
              </a:solidFill>
              <a:latin typeface="Calibri" panose="020F0502020204030204"/>
              <a:ea typeface="monospace"/>
            </a:endParaRPr>
          </a:p>
          <a:p>
            <a:pPr marL="0" indent="0" defTabSz="266700">
              <a:spcBef>
                <a:spcPct val="0"/>
              </a:spcBef>
              <a:spcAft>
                <a:spcPct val="0"/>
              </a:spcAft>
            </a:pPr>
            <a:r>
              <a:rPr>
                <a:solidFill>
                  <a:srgbClr val="000000"/>
                </a:solidFill>
                <a:latin typeface="Calibri" panose="020F0502020204030204"/>
                <a:ea typeface="Arial" panose="020B0604020202020204"/>
              </a:rPr>
              <a:t>States/Communities: </a:t>
            </a:r>
            <a:endParaRPr>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lphaUcParenBoth"/>
            </a:pPr>
            <a:r>
              <a:rPr>
                <a:solidFill>
                  <a:srgbClr val="000000"/>
                </a:solidFill>
                <a:latin typeface="Calibri" panose="020F0502020204030204"/>
                <a:ea typeface="Arial" panose="020B0604020202020204"/>
              </a:rPr>
              <a:t>Rivers state: </a:t>
            </a:r>
            <a:endParaRPr>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rabicParenBoth"/>
              <a:tabLst>
                <a:tab pos="198120" algn="l"/>
              </a:tabLst>
            </a:pPr>
            <a:r>
              <a:rPr>
                <a:solidFill>
                  <a:srgbClr val="000000"/>
                </a:solidFill>
                <a:latin typeface="Calibri" panose="020F0502020204030204"/>
                <a:ea typeface="Arial" panose="020B0604020202020204"/>
              </a:rPr>
              <a:t>Opobo:https://en.wikipedia.org/wiki/Opobo ;</a:t>
            </a:r>
            <a:endParaRPr>
              <a:solidFill>
                <a:srgbClr val="000000"/>
              </a:solidFill>
              <a:latin typeface="Calibri" panose="020F0502020204030204"/>
              <a:ea typeface="Arial" panose="020B0604020202020204"/>
            </a:endParaRPr>
          </a:p>
          <a:p>
            <a:pPr marL="0" indent="152400" defTabSz="266700">
              <a:spcBef>
                <a:spcPct val="0"/>
              </a:spcBef>
              <a:spcAft>
                <a:spcPct val="0"/>
              </a:spcAft>
            </a:pPr>
            <a:r>
              <a:rPr>
                <a:solidFill>
                  <a:srgbClr val="000000"/>
                </a:solidFill>
                <a:latin typeface="Calibri" panose="020F0502020204030204"/>
                <a:ea typeface="Arial" panose="020B0604020202020204"/>
              </a:rPr>
              <a:t>https://www.youtube.com/watch?v=ExMHGxmoLzA;</a:t>
            </a:r>
            <a:endParaRPr>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rabicParenBoth"/>
              <a:tabLst>
                <a:tab pos="198120" algn="l"/>
              </a:tabLst>
            </a:pPr>
            <a:r>
              <a:rPr>
                <a:solidFill>
                  <a:srgbClr val="000000"/>
                </a:solidFill>
                <a:latin typeface="Calibri" panose="020F0502020204030204"/>
                <a:ea typeface="Arial" panose="020B0604020202020204"/>
              </a:rPr>
              <a:t>Ogaji ama-Buguma:https://en.wikipedia.org/wiki/Buguma </a:t>
            </a:r>
            <a:endParaRPr>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rabicParenBoth"/>
              <a:tabLst>
                <a:tab pos="198120" algn="l"/>
              </a:tabLst>
            </a:pPr>
            <a:r>
              <a:rPr>
                <a:solidFill>
                  <a:srgbClr val="000000"/>
                </a:solidFill>
                <a:latin typeface="Calibri" panose="020F0502020204030204"/>
                <a:ea typeface="Arial" panose="020B0604020202020204"/>
              </a:rPr>
              <a:t>Owuwukiri-Bonny :https://mapcarta.com/26451956; </a:t>
            </a:r>
            <a:endParaRPr>
              <a:solidFill>
                <a:srgbClr val="000000"/>
              </a:solidFill>
              <a:latin typeface="Calibri" panose="020F0502020204030204"/>
              <a:ea typeface="Arial" panose="020B0604020202020204"/>
            </a:endParaRPr>
          </a:p>
          <a:p>
            <a:pPr marL="0" indent="228600" defTabSz="266700">
              <a:spcAft>
                <a:spcPct val="0"/>
              </a:spcAft>
            </a:pPr>
            <a:r>
              <a:rPr u="sng">
                <a:solidFill>
                  <a:srgbClr val="0000FF"/>
                </a:solidFill>
                <a:latin typeface="Calibri" panose="020F0502020204030204"/>
                <a:ea typeface="Arial" panose="020B0604020202020204"/>
                <a:hlinkClick r:id="rId1"/>
              </a:rPr>
              <a:t>https://places-in-the-world.com/nigeria/bonny-owuwukiri/7053139</a:t>
            </a:r>
            <a:endParaRPr u="sng">
              <a:solidFill>
                <a:srgbClr val="0000FF"/>
              </a:solidFill>
              <a:latin typeface="Calibri" panose="020F0502020204030204"/>
              <a:ea typeface="Arial" panose="020B0604020202020204"/>
              <a:hlinkClick r:id="rId1"/>
            </a:endParaRPr>
          </a:p>
          <a:p>
            <a:pPr marL="0" indent="0" defTabSz="266700">
              <a:spcBef>
                <a:spcPct val="0"/>
              </a:spcBef>
              <a:spcAft>
                <a:spcPct val="0"/>
              </a:spcAft>
              <a:buFont typeface="Times New Roman" panose="02020603050405020304"/>
              <a:buAutoNum type="arabicParenBoth"/>
              <a:tabLst>
                <a:tab pos="198120" algn="l"/>
              </a:tabLst>
            </a:pPr>
            <a:r>
              <a:rPr>
                <a:solidFill>
                  <a:srgbClr val="000000"/>
                </a:solidFill>
                <a:latin typeface="Calibri" panose="020F0502020204030204"/>
                <a:ea typeface="Arial" panose="020B0604020202020204"/>
              </a:rPr>
              <a:t>Abalama: </a:t>
            </a:r>
            <a:r>
              <a:rPr u="sng">
                <a:solidFill>
                  <a:srgbClr val="0000FF"/>
                </a:solidFill>
                <a:latin typeface="Calibri" panose="020F0502020204030204"/>
                <a:ea typeface="Arial" panose="020B0604020202020204"/>
                <a:hlinkClick r:id="rId2"/>
              </a:rPr>
              <a:t>https://www.mindat.org/feature-2341491.html</a:t>
            </a:r>
            <a:endParaRPr u="sng">
              <a:solidFill>
                <a:srgbClr val="0000FF"/>
              </a:solidFill>
              <a:latin typeface="Calibri" panose="020F0502020204030204"/>
              <a:ea typeface="Arial" panose="020B0604020202020204"/>
              <a:hlinkClick r:id="rId2"/>
            </a:endParaRPr>
          </a:p>
          <a:p>
            <a:pPr marL="0" indent="228600" defTabSz="266700">
              <a:spcBef>
                <a:spcPct val="0"/>
              </a:spcBef>
              <a:spcAft>
                <a:spcPct val="0"/>
              </a:spcAft>
            </a:pPr>
            <a:r>
              <a:rPr>
                <a:solidFill>
                  <a:srgbClr val="000000"/>
                </a:solidFill>
                <a:latin typeface="Calibri" panose="020F0502020204030204"/>
                <a:ea typeface="Arial" panose="020B0604020202020204"/>
              </a:rPr>
              <a:t>https://en.wikipedia.org/wiki/Abalama</a:t>
            </a:r>
            <a:endParaRPr>
              <a:solidFill>
                <a:srgbClr val="000000"/>
              </a:solidFill>
              <a:latin typeface="Calibri" panose="020F0502020204030204"/>
              <a:ea typeface="Arial" panose="020B0604020202020204"/>
            </a:endParaRPr>
          </a:p>
          <a:p>
            <a:pPr marL="0" indent="0" defTabSz="266700">
              <a:spcBef>
                <a:spcPct val="0"/>
              </a:spcBef>
              <a:spcAft>
                <a:spcPct val="0"/>
              </a:spcAft>
            </a:pPr>
            <a:r>
              <a:rPr>
                <a:solidFill>
                  <a:srgbClr val="000000"/>
                </a:solidFill>
                <a:latin typeface="Calibri" panose="020F0502020204030204"/>
                <a:ea typeface="Arial" panose="020B0604020202020204"/>
              </a:rPr>
              <a:t> </a:t>
            </a:r>
            <a:endParaRPr>
              <a:solidFill>
                <a:srgbClr val="000000"/>
              </a:solidFill>
              <a:latin typeface="Calibri" panose="020F0502020204030204"/>
              <a:ea typeface="Arial" panose="020B0604020202020204"/>
            </a:endParaRPr>
          </a:p>
          <a:p>
            <a:pPr marL="0" indent="0" defTabSz="266700">
              <a:spcBef>
                <a:spcPct val="0"/>
              </a:spcBef>
              <a:spcAft>
                <a:spcPct val="0"/>
              </a:spcAft>
              <a:buFont typeface="Times New Roman" panose="02020603050405020304"/>
              <a:buAutoNum type="alphaUcParenBoth"/>
            </a:pPr>
            <a:r>
              <a:rPr>
                <a:solidFill>
                  <a:srgbClr val="000000"/>
                </a:solidFill>
                <a:latin typeface="Calibri" panose="020F0502020204030204"/>
                <a:ea typeface="Arial" panose="020B0604020202020204"/>
              </a:rPr>
              <a:t>Akwa Ibom state: </a:t>
            </a:r>
            <a:endParaRPr>
              <a:solidFill>
                <a:srgbClr val="000000"/>
              </a:solidFill>
              <a:latin typeface="Calibri" panose="020F0502020204030204"/>
              <a:ea typeface="Arial" panose="020B0604020202020204"/>
            </a:endParaRPr>
          </a:p>
          <a:p>
            <a:pPr marL="254000" indent="0" defTabSz="266700">
              <a:spcBef>
                <a:spcPct val="0"/>
              </a:spcBef>
              <a:spcAft>
                <a:spcPct val="0"/>
              </a:spcAft>
              <a:buFont typeface="Times New Roman" panose="02020603050405020304"/>
              <a:buAutoNum type="arabicParenBoth"/>
            </a:pPr>
            <a:r>
              <a:rPr>
                <a:solidFill>
                  <a:srgbClr val="000000"/>
                </a:solidFill>
                <a:latin typeface="Calibri" panose="020F0502020204030204"/>
                <a:ea typeface="Arial" panose="020B0604020202020204"/>
              </a:rPr>
              <a:t>Ukpum Ette-Ikot Abasi:https://en.wikipedia.org/wiki/Ikot-Abasi</a:t>
            </a:r>
            <a:endParaRPr>
              <a:solidFill>
                <a:srgbClr val="000000"/>
              </a:solidFill>
              <a:latin typeface="Calibri" panose="020F0502020204030204"/>
              <a:ea typeface="Arial" panose="020B0604020202020204"/>
            </a:endParaRPr>
          </a:p>
          <a:p>
            <a:pPr marL="254000" indent="0" defTabSz="266700">
              <a:spcBef>
                <a:spcPct val="0"/>
              </a:spcBef>
              <a:spcAft>
                <a:spcPct val="0"/>
              </a:spcAft>
              <a:buFont typeface="Times New Roman" panose="02020603050405020304"/>
              <a:buAutoNum type="arabicParenBoth"/>
            </a:pPr>
            <a:r>
              <a:rPr>
                <a:solidFill>
                  <a:srgbClr val="000000"/>
                </a:solidFill>
                <a:latin typeface="Calibri" panose="020F0502020204030204"/>
                <a:ea typeface="Arial" panose="020B0604020202020204"/>
              </a:rPr>
              <a:t>Eastern Obolo:https://en.wikipedia.org/wiki/Eastern_Obolo</a:t>
            </a:r>
            <a:endParaRPr>
              <a:solidFill>
                <a:srgbClr val="000000"/>
              </a:solidFill>
              <a:latin typeface="Calibri" panose="020F0502020204030204"/>
              <a:ea typeface="Arial" panose="020B0604020202020204"/>
            </a:endParaRPr>
          </a:p>
          <a:p>
            <a:pPr marL="254000" indent="0" defTabSz="266700">
              <a:spcBef>
                <a:spcPct val="0"/>
              </a:spcBef>
              <a:spcAft>
                <a:spcPct val="0"/>
              </a:spcAft>
              <a:buFont typeface="Times New Roman" panose="02020603050405020304"/>
              <a:buAutoNum type="arabicParenBoth"/>
            </a:pPr>
            <a:r>
              <a:rPr>
                <a:solidFill>
                  <a:srgbClr val="000000"/>
                </a:solidFill>
                <a:latin typeface="Calibri" panose="020F0502020204030204"/>
                <a:ea typeface="Arial" panose="020B0604020202020204"/>
              </a:rPr>
              <a:t>Mkpanak-Ibeno:https://www.mindat.org/feature-7054635.html</a:t>
            </a:r>
            <a:endParaRPr>
              <a:solidFill>
                <a:srgbClr val="000000"/>
              </a:solidFill>
              <a:latin typeface="Calibri" panose="020F0502020204030204"/>
              <a:ea typeface="Arial" panose="020B0604020202020204"/>
            </a:endParaRPr>
          </a:p>
          <a:p>
            <a:pPr marL="0" indent="0" defTabSz="266700">
              <a:spcBef>
                <a:spcPct val="0"/>
              </a:spcBef>
              <a:spcAft>
                <a:spcPct val="0"/>
              </a:spcAft>
            </a:pPr>
            <a:r>
              <a:rPr>
                <a:solidFill>
                  <a:srgbClr val="000000"/>
                </a:solidFill>
                <a:latin typeface="Calibri" panose="020F0502020204030204"/>
                <a:ea typeface="Arial" panose="020B0604020202020204"/>
              </a:rPr>
              <a:t>    https://en.wikipedia.org/wiki/Ibeno</a:t>
            </a:r>
            <a:endParaRPr>
              <a:solidFill>
                <a:srgbClr val="000000"/>
              </a:solidFill>
              <a:latin typeface="Calibri" panose="020F0502020204030204"/>
              <a:ea typeface="Arial" panose="020B0604020202020204"/>
            </a:endParaRPr>
          </a:p>
          <a:p>
            <a:pPr marL="254000" indent="0" defTabSz="266700">
              <a:spcBef>
                <a:spcPct val="0"/>
              </a:spcBef>
              <a:spcAft>
                <a:spcPct val="0"/>
              </a:spcAft>
              <a:buFont typeface="Times New Roman" panose="02020603050405020304"/>
              <a:buAutoNum type="arabicParenBoth"/>
            </a:pPr>
            <a:r>
              <a:rPr>
                <a:solidFill>
                  <a:srgbClr val="000000"/>
                </a:solidFill>
                <a:latin typeface="Calibri" panose="020F0502020204030204"/>
                <a:ea typeface="Arial" panose="020B0604020202020204"/>
              </a:rPr>
              <a:t>Esuk Oro-https://en.wikipedia.org/wiki/Esuk_Oro</a:t>
            </a:r>
            <a:endParaRPr>
              <a:solidFill>
                <a:srgbClr val="000000"/>
              </a:solidFill>
              <a:latin typeface="Calibri" panose="020F0502020204030204"/>
              <a:ea typeface="Arial" panose="020B0604020202020204"/>
            </a:endParaRPr>
          </a:p>
          <a:p>
            <a:pPr marL="254000" indent="0" defTabSz="266700">
              <a:spcBef>
                <a:spcPct val="0"/>
              </a:spcBef>
              <a:spcAft>
                <a:spcPct val="0"/>
              </a:spcAft>
              <a:buFont typeface="Times New Roman" panose="02020603050405020304"/>
              <a:buAutoNum type="arabicParenBoth"/>
            </a:pPr>
            <a:r>
              <a:rPr>
                <a:solidFill>
                  <a:srgbClr val="000000"/>
                </a:solidFill>
                <a:latin typeface="Calibri" panose="020F0502020204030204"/>
                <a:ea typeface="Arial" panose="020B0604020202020204"/>
              </a:rPr>
              <a:t>Mbo:https://en.wikipedia.org/wiki/Mbo,_Nigeria</a:t>
            </a:r>
            <a:endParaRPr>
              <a:solidFill>
                <a:srgbClr val="000000"/>
              </a:solidFill>
              <a:latin typeface="Calibri" panose="020F0502020204030204"/>
              <a:ea typeface="Arial" panose="020B0604020202020204"/>
            </a:endParaRPr>
          </a:p>
          <a:p>
            <a:pPr marL="0" indent="0" defTabSz="266700">
              <a:spcBef>
                <a:spcPct val="0"/>
              </a:spcBef>
              <a:spcAft>
                <a:spcPct val="0"/>
              </a:spcAft>
            </a:pPr>
            <a:endParaRPr>
              <a:solidFill>
                <a:srgbClr val="000000"/>
              </a:solidFill>
              <a:latin typeface="Calibri" panose="020F0502020204030204"/>
              <a:ea typeface="Arial" panose="020B0604020202020204"/>
            </a:endParaRPr>
          </a:p>
        </p:txBody>
      </p:sp>
      <p:sp>
        <p:nvSpPr>
          <p:cNvPr id="3" name="Text Box 2"/>
          <p:cNvSpPr txBox="1"/>
          <p:nvPr/>
        </p:nvSpPr>
        <p:spPr>
          <a:xfrm>
            <a:off x="6175375" y="153670"/>
            <a:ext cx="4064000" cy="368300"/>
          </a:xfrm>
          <a:prstGeom prst="rect">
            <a:avLst/>
          </a:prstGeom>
          <a:noFill/>
        </p:spPr>
        <p:txBody>
          <a:bodyPr wrap="square" rtlCol="0">
            <a:spAutoFit/>
          </a:bodyPr>
          <a:p>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11111</Words>
  <Application>WPS Presentation</Application>
  <PresentationFormat>Custom</PresentationFormat>
  <Paragraphs>162</Paragraphs>
  <Slides>19</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19</vt:i4>
      </vt:variant>
    </vt:vector>
  </HeadingPairs>
  <TitlesOfParts>
    <vt:vector size="37" baseType="lpstr">
      <vt:lpstr>Arial</vt:lpstr>
      <vt:lpstr>SimSun</vt:lpstr>
      <vt:lpstr>Wingdings</vt:lpstr>
      <vt:lpstr>Wingdings 3</vt:lpstr>
      <vt:lpstr>Symbol</vt:lpstr>
      <vt:lpstr>Arial</vt:lpstr>
      <vt:lpstr>Cooper Black</vt:lpstr>
      <vt:lpstr>Segoe Print</vt:lpstr>
      <vt:lpstr>Calibri</vt:lpstr>
      <vt:lpstr>Calibri</vt:lpstr>
      <vt:lpstr>等线</vt:lpstr>
      <vt:lpstr>Times New Roman</vt:lpstr>
      <vt:lpstr>Century Gothic</vt:lpstr>
      <vt:lpstr>Microsoft YaHei</vt:lpstr>
      <vt:lpstr>Arial Unicode MS</vt:lpstr>
      <vt:lpstr>monospace</vt:lpstr>
      <vt:lpstr>Times New Roman</vt:lpstr>
      <vt:lpstr>Ion</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TROPICAL ICT</dc:creator>
  <cp:lastModifiedBy>Ikponke Nkanta</cp:lastModifiedBy>
  <cp:revision>684</cp:revision>
  <dcterms:created xsi:type="dcterms:W3CDTF">2021-03-09T21:09:00Z</dcterms:created>
  <dcterms:modified xsi:type="dcterms:W3CDTF">2025-11-10T19:16:41Z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3A5EC03871B3484DBC81D166F8EDD5D4_13</vt:lpwstr>
  </property>
  <property fmtid="{D5CDD505-2E9C-101B-9397-08002B2CF9AE}" pid="3" name="KSOProductBuildVer">
    <vt:lpwstr>1033-12.2.0.23155</vt:lpwstr>
  </property>
</Properties>
</file>